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8" r:id="rId2"/>
    <p:sldId id="260" r:id="rId3"/>
    <p:sldId id="261" r:id="rId4"/>
    <p:sldId id="262" r:id="rId5"/>
    <p:sldId id="263" r:id="rId6"/>
    <p:sldId id="266" r:id="rId7"/>
    <p:sldId id="264" r:id="rId8"/>
    <p:sldId id="268" r:id="rId9"/>
    <p:sldId id="269" r:id="rId10"/>
    <p:sldId id="272" r:id="rId11"/>
    <p:sldId id="271" r:id="rId12"/>
    <p:sldId id="273" r:id="rId13"/>
    <p:sldId id="274" r:id="rId14"/>
    <p:sldId id="276" r:id="rId15"/>
    <p:sldId id="277" r:id="rId16"/>
    <p:sldId id="278" r:id="rId17"/>
    <p:sldId id="279" r:id="rId18"/>
    <p:sldId id="280" r:id="rId19"/>
    <p:sldId id="281" r:id="rId20"/>
    <p:sldId id="259" r:id="rId21"/>
    <p:sldId id="275" r:id="rId22"/>
    <p:sldId id="282" r:id="rId23"/>
    <p:sldId id="285" r:id="rId24"/>
    <p:sldId id="284" r:id="rId25"/>
    <p:sldId id="286" r:id="rId26"/>
    <p:sldId id="283" r:id="rId27"/>
    <p:sldId id="287" r:id="rId28"/>
    <p:sldId id="290" r:id="rId29"/>
    <p:sldId id="291" r:id="rId30"/>
    <p:sldId id="293" r:id="rId31"/>
    <p:sldId id="294" r:id="rId32"/>
    <p:sldId id="297" r:id="rId33"/>
    <p:sldId id="295" r:id="rId34"/>
    <p:sldId id="292" r:id="rId35"/>
    <p:sldId id="298" r:id="rId36"/>
    <p:sldId id="299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99FF"/>
    <a:srgbClr val="00CC66"/>
    <a:srgbClr val="993300"/>
    <a:srgbClr val="66CCFF"/>
    <a:srgbClr val="63B0D3"/>
    <a:srgbClr val="FFFF99"/>
    <a:srgbClr val="66FF99"/>
    <a:srgbClr val="FFFF0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00" d="100"/>
          <a:sy n="100" d="100"/>
        </p:scale>
        <p:origin x="-546" y="-1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image" Target="../media/image29.jpg"/><Relationship Id="rId5" Type="http://schemas.openxmlformats.org/officeDocument/2006/relationships/package" Target="../embeddings/Microsoft_Excel_Worksheet1.xlsx"/><Relationship Id="rId4" Type="http://schemas.openxmlformats.org/officeDocument/2006/relationships/image" Target="../media/image32.jpg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I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3492494827902005"/>
          <c:y val="8.9625840849997543E-2"/>
          <c:w val="0.59374734138649254"/>
          <c:h val="0.78816293125324677"/>
        </c:manualLayout>
      </c:layout>
      <c:pieChart>
        <c:varyColors val="1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dPt>
            <c:idx val="0"/>
            <c:bubble3D val="0"/>
            <c:spPr>
              <a:blipFill>
                <a:blip xmlns:r="http://schemas.openxmlformats.org/officeDocument/2006/relationships" r:embed="rId1"/>
                <a:stretch>
                  <a:fillRect/>
                </a:stretch>
              </a:blipFill>
            </c:spPr>
          </c:dPt>
          <c:dPt>
            <c:idx val="1"/>
            <c:bubble3D val="0"/>
            <c:spPr>
              <a:blipFill>
                <a:blip xmlns:r="http://schemas.openxmlformats.org/officeDocument/2006/relationships" r:embed="rId2"/>
                <a:stretch>
                  <a:fillRect/>
                </a:stretch>
              </a:blipFill>
            </c:spPr>
          </c:dPt>
          <c:dPt>
            <c:idx val="2"/>
            <c:bubble3D val="0"/>
            <c:spPr>
              <a:blipFill>
                <a:blip xmlns:r="http://schemas.openxmlformats.org/officeDocument/2006/relationships" r:embed="rId3"/>
                <a:stretch>
                  <a:fillRect/>
                </a:stretch>
              </a:blipFill>
            </c:spPr>
          </c:dPt>
          <c:dPt>
            <c:idx val="3"/>
            <c:bubble3D val="0"/>
            <c:spPr>
              <a:blipFill>
                <a:blip xmlns:r="http://schemas.openxmlformats.org/officeDocument/2006/relationships" r:embed="rId4"/>
                <a:stretch>
                  <a:fillRect/>
                </a:stretch>
              </a:blipFill>
            </c:spPr>
          </c:dPt>
          <c:cat>
            <c:strRef>
              <c:f>Sheet1!$A$2:$A$5</c:f>
              <c:strCache>
                <c:ptCount val="4"/>
                <c:pt idx="0">
                  <c:v>Water</c:v>
                </c:pt>
                <c:pt idx="1">
                  <c:v>Organic Matter</c:v>
                </c:pt>
                <c:pt idx="2">
                  <c:v>Mineral Matter</c:v>
                </c:pt>
                <c:pt idx="3">
                  <c:v>Air</c:v>
                </c:pt>
              </c:strCache>
            </c:strRef>
          </c:cat>
          <c:val>
            <c:numRef>
              <c:f>Sheet1!$B$2:$B$5</c:f>
              <c:numCache>
                <c:formatCode>General</c:formatCode>
                <c:ptCount val="4"/>
                <c:pt idx="0">
                  <c:v>25</c:v>
                </c:pt>
                <c:pt idx="1">
                  <c:v>5</c:v>
                </c:pt>
                <c:pt idx="2">
                  <c:v>45</c:v>
                </c:pt>
                <c:pt idx="3">
                  <c:v>25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5">
    <c:autoUpdate val="0"/>
  </c:externalData>
</c:chartSpac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880962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3135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103533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  <p:sp>
        <p:nvSpPr>
          <p:cNvPr id="8" name="Rectangle 7"/>
          <p:cNvSpPr/>
          <p:nvPr userDrawn="1"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487064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6523726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237863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563107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32272742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719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760630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19171426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5FD17C-A9AA-42EF-BD2F-7244BF0FB858}" type="datetimeFigureOut">
              <a:rPr lang="en-IE" smtClean="0"/>
              <a:t>27/01/2020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B870A7-612B-4BE8-AF3A-90275A7514BB}" type="slidenum">
              <a:rPr lang="en-IE" smtClean="0"/>
              <a:t>‹#›</a:t>
            </a:fld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06992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395536" y="1124744"/>
            <a:ext cx="74168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/>
              <a:t>Physical Properties of Soil:</a:t>
            </a:r>
            <a:endParaRPr lang="en-IE" sz="32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95536" y="1764105"/>
            <a:ext cx="741682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8800" b="1" dirty="0" smtClean="0"/>
              <a:t>Soil Capillarity</a:t>
            </a:r>
            <a:endParaRPr lang="en-IE" sz="8800" b="1" dirty="0"/>
          </a:p>
        </p:txBody>
      </p:sp>
      <p:pic>
        <p:nvPicPr>
          <p:cNvPr id="2052" name="Picture 4" descr="Vintage Effect GIF by Archives of Ontario | Archives publiques de l'Ontario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210655"/>
            <a:ext cx="3415680" cy="2576234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slow motion plants 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450338"/>
            <a:ext cx="2549649" cy="1831585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65055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Rock Types in Ireland</a:t>
            </a:r>
            <a:endParaRPr lang="en-IE" dirty="0"/>
          </a:p>
        </p:txBody>
      </p:sp>
      <p:pic>
        <p:nvPicPr>
          <p:cNvPr id="4" name="Picture 2" descr="Image result for rock types in ireland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clrChange>
              <a:clrFrom>
                <a:srgbClr val="E8EFF9"/>
              </a:clrFrom>
              <a:clrTo>
                <a:srgbClr val="E8E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54" r="47776" b="25752"/>
          <a:stretch/>
        </p:blipFill>
        <p:spPr bwMode="auto">
          <a:xfrm>
            <a:off x="1224950" y="1141445"/>
            <a:ext cx="3059017" cy="5599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Image result for rock types in ireland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8EFF9"/>
              </a:clrFrom>
              <a:clrTo>
                <a:srgbClr val="E8E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58" t="65106" r="18062"/>
          <a:stretch/>
        </p:blipFill>
        <p:spPr bwMode="auto">
          <a:xfrm>
            <a:off x="6788624" y="2309029"/>
            <a:ext cx="2139351" cy="197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Image result for rock types in ireland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8EFF9"/>
              </a:clrFrom>
              <a:clrTo>
                <a:srgbClr val="E8E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53" t="73466" r="48171"/>
          <a:stretch/>
        </p:blipFill>
        <p:spPr bwMode="auto">
          <a:xfrm>
            <a:off x="6560553" y="4159090"/>
            <a:ext cx="2403935" cy="1502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Image result for rock types in ireland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E8EFF9"/>
              </a:clrFrom>
              <a:clrTo>
                <a:srgbClr val="E8EFF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8" r="18062" b="34194"/>
          <a:stretch/>
        </p:blipFill>
        <p:spPr bwMode="auto">
          <a:xfrm>
            <a:off x="1224951" y="1141445"/>
            <a:ext cx="5911666" cy="497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295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Weathering of Rocks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FF0000"/>
                </a:solidFill>
              </a:rPr>
              <a:t>Weathering is the breaking down of rocks in order to form soil</a:t>
            </a:r>
          </a:p>
          <a:p>
            <a:r>
              <a:rPr lang="en-IE" dirty="0" smtClean="0"/>
              <a:t>Types of Weathering</a:t>
            </a:r>
          </a:p>
          <a:p>
            <a:pPr lvl="1"/>
            <a:r>
              <a:rPr lang="en-IE" dirty="0" smtClean="0"/>
              <a:t>Physical</a:t>
            </a:r>
          </a:p>
          <a:p>
            <a:pPr lvl="1"/>
            <a:r>
              <a:rPr lang="en-IE" dirty="0" smtClean="0"/>
              <a:t>Chemical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2939370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Physical Weathering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FF0000"/>
                </a:solidFill>
              </a:rPr>
              <a:t>Heating and Cooling</a:t>
            </a:r>
          </a:p>
          <a:p>
            <a:r>
              <a:rPr lang="en-IE" dirty="0" smtClean="0">
                <a:solidFill>
                  <a:srgbClr val="00B0F0"/>
                </a:solidFill>
              </a:rPr>
              <a:t>Frost</a:t>
            </a:r>
          </a:p>
          <a:p>
            <a:r>
              <a:rPr lang="en-IE" dirty="0" smtClean="0">
                <a:solidFill>
                  <a:srgbClr val="00B050"/>
                </a:solidFill>
              </a:rPr>
              <a:t>Biological Factors</a:t>
            </a:r>
            <a:endParaRPr lang="en-IE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9688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Physical Weathering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FF0000"/>
                </a:solidFill>
              </a:rPr>
              <a:t>Heating and Cooling</a:t>
            </a:r>
          </a:p>
          <a:p>
            <a:r>
              <a:rPr lang="en-IE" dirty="0" smtClean="0"/>
              <a:t>Heat causes solids to expand</a:t>
            </a:r>
          </a:p>
          <a:p>
            <a:r>
              <a:rPr lang="en-IE" dirty="0" smtClean="0"/>
              <a:t>The different minerals in the rocks expand at different rates</a:t>
            </a:r>
          </a:p>
          <a:p>
            <a:r>
              <a:rPr lang="en-IE" dirty="0" smtClean="0"/>
              <a:t>This causes the </a:t>
            </a:r>
          </a:p>
          <a:p>
            <a:pPr marL="0" indent="0">
              <a:buNone/>
            </a:pPr>
            <a:r>
              <a:rPr lang="en-IE" dirty="0"/>
              <a:t> </a:t>
            </a:r>
            <a:r>
              <a:rPr lang="en-IE" dirty="0" smtClean="0"/>
              <a:t>   rocks to crack </a:t>
            </a:r>
          </a:p>
          <a:p>
            <a:pPr marL="0" indent="0">
              <a:buNone/>
            </a:pPr>
            <a:r>
              <a:rPr lang="en-IE" dirty="0"/>
              <a:t> </a:t>
            </a:r>
            <a:r>
              <a:rPr lang="en-IE" dirty="0" smtClean="0"/>
              <a:t>   and break off</a:t>
            </a:r>
          </a:p>
        </p:txBody>
      </p:sp>
      <p:pic>
        <p:nvPicPr>
          <p:cNvPr id="9218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601"/>
          <a:stretch/>
        </p:blipFill>
        <p:spPr bwMode="auto">
          <a:xfrm>
            <a:off x="3707904" y="3429000"/>
            <a:ext cx="4628687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523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Physical Weathering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00B0F0"/>
                </a:solidFill>
              </a:rPr>
              <a:t>Frost</a:t>
            </a:r>
          </a:p>
          <a:p>
            <a:r>
              <a:rPr lang="en-IE" dirty="0" smtClean="0"/>
              <a:t>Also known as </a:t>
            </a:r>
            <a:r>
              <a:rPr lang="en-IE" i="1" u="sng" dirty="0" smtClean="0">
                <a:uFill>
                  <a:solidFill>
                    <a:srgbClr val="00B0F0"/>
                  </a:solidFill>
                </a:uFill>
              </a:rPr>
              <a:t>Onion Weathering </a:t>
            </a:r>
            <a:r>
              <a:rPr lang="en-IE" dirty="0" smtClean="0"/>
              <a:t>or </a:t>
            </a:r>
            <a:r>
              <a:rPr lang="en-IE" i="1" u="sng" dirty="0" smtClean="0">
                <a:uFill>
                  <a:solidFill>
                    <a:srgbClr val="00B0F0"/>
                  </a:solidFill>
                </a:uFill>
              </a:rPr>
              <a:t>Frost Wedging</a:t>
            </a:r>
          </a:p>
          <a:p>
            <a:r>
              <a:rPr lang="en-IE" dirty="0" smtClean="0">
                <a:uFill>
                  <a:solidFill>
                    <a:srgbClr val="00B0F0"/>
                  </a:solidFill>
                </a:uFill>
              </a:rPr>
              <a:t>Forms  scree</a:t>
            </a:r>
          </a:p>
        </p:txBody>
      </p:sp>
      <p:pic>
        <p:nvPicPr>
          <p:cNvPr id="1026" name="Picture 2" descr="Image result for frost wedgi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996952"/>
            <a:ext cx="5016671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frost wedgi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991" y="3933056"/>
            <a:ext cx="7336879" cy="2506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923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Physical Weathering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00B050"/>
                </a:solidFill>
              </a:rPr>
              <a:t>Biological Factors</a:t>
            </a:r>
          </a:p>
          <a:p>
            <a:r>
              <a:rPr lang="en-IE" dirty="0" smtClean="0"/>
              <a:t>Plant roots break up rocks</a:t>
            </a:r>
          </a:p>
          <a:p>
            <a:r>
              <a:rPr lang="en-IE" dirty="0" smtClean="0"/>
              <a:t>Lichens release acids to weaken the rock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31" t="8663" b="25967"/>
          <a:stretch/>
        </p:blipFill>
        <p:spPr bwMode="auto">
          <a:xfrm>
            <a:off x="5335059" y="3429000"/>
            <a:ext cx="2882398" cy="30353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 descr="Image result for lichen rock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3645024"/>
            <a:ext cx="3903053" cy="26033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0473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Chemical Weathering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>
                <a:solidFill>
                  <a:srgbClr val="7030A0"/>
                </a:solidFill>
              </a:rPr>
              <a:t>Solution</a:t>
            </a:r>
          </a:p>
          <a:p>
            <a:r>
              <a:rPr lang="en-IE" dirty="0" smtClean="0">
                <a:solidFill>
                  <a:srgbClr val="0070C0"/>
                </a:solidFill>
              </a:rPr>
              <a:t>Hydration</a:t>
            </a:r>
          </a:p>
          <a:p>
            <a:r>
              <a:rPr lang="en-IE" dirty="0" smtClean="0">
                <a:solidFill>
                  <a:schemeClr val="accent5">
                    <a:lumMod val="75000"/>
                  </a:schemeClr>
                </a:solidFill>
              </a:rPr>
              <a:t>Carbonation</a:t>
            </a:r>
          </a:p>
        </p:txBody>
      </p:sp>
    </p:spTree>
    <p:extLst>
      <p:ext uri="{BB962C8B-B14F-4D97-AF65-F5344CB8AC3E}">
        <p14:creationId xmlns:p14="http://schemas.microsoft.com/office/powerpoint/2010/main" val="285592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Chemical Weathering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7030A0"/>
                </a:solidFill>
              </a:rPr>
              <a:t>Solution</a:t>
            </a:r>
          </a:p>
          <a:p>
            <a:r>
              <a:rPr lang="en-IE" dirty="0" smtClean="0"/>
              <a:t>Substances are dissolved out of the rock</a:t>
            </a:r>
          </a:p>
        </p:txBody>
      </p:sp>
    </p:spTree>
    <p:extLst>
      <p:ext uri="{BB962C8B-B14F-4D97-AF65-F5344CB8AC3E}">
        <p14:creationId xmlns:p14="http://schemas.microsoft.com/office/powerpoint/2010/main" val="819313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Chemical Weathering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0070C0"/>
                </a:solidFill>
              </a:rPr>
              <a:t>Hydration/ Hydrolysis</a:t>
            </a:r>
          </a:p>
          <a:p>
            <a:r>
              <a:rPr lang="en-IE" dirty="0" smtClean="0"/>
              <a:t>Rainwater is combines with some substances in the rock</a:t>
            </a:r>
          </a:p>
          <a:p>
            <a:r>
              <a:rPr lang="en-IE" dirty="0" smtClean="0"/>
              <a:t>This changes the substance and weakens the rock</a:t>
            </a:r>
          </a:p>
        </p:txBody>
      </p:sp>
    </p:spTree>
    <p:extLst>
      <p:ext uri="{BB962C8B-B14F-4D97-AF65-F5344CB8AC3E}">
        <p14:creationId xmlns:p14="http://schemas.microsoft.com/office/powerpoint/2010/main" val="169782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Chemical Weathering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 smtClean="0">
                <a:solidFill>
                  <a:schemeClr val="accent5">
                    <a:lumMod val="75000"/>
                  </a:schemeClr>
                </a:solidFill>
              </a:rPr>
              <a:t>Carbonation</a:t>
            </a:r>
          </a:p>
          <a:p>
            <a:r>
              <a:rPr lang="en-IE" dirty="0"/>
              <a:t>Rainwater absorbs CO</a:t>
            </a:r>
            <a:r>
              <a:rPr lang="en-IE" baseline="-25000" dirty="0"/>
              <a:t>2</a:t>
            </a:r>
            <a:r>
              <a:rPr lang="en-IE" dirty="0"/>
              <a:t> from the atmosphere forming a </a:t>
            </a:r>
            <a:r>
              <a:rPr lang="en-IE" i="1" u="sng" dirty="0">
                <a:uFill>
                  <a:solidFill>
                    <a:schemeClr val="accent5">
                      <a:lumMod val="75000"/>
                    </a:schemeClr>
                  </a:solidFill>
                </a:uFill>
              </a:rPr>
              <a:t>weak carbonic acid</a:t>
            </a:r>
          </a:p>
          <a:p>
            <a:r>
              <a:rPr lang="en-IE" dirty="0"/>
              <a:t>This acid dissolves substances from the rock</a:t>
            </a:r>
          </a:p>
          <a:p>
            <a:endParaRPr lang="en-IE" b="1" dirty="0" smtClean="0"/>
          </a:p>
        </p:txBody>
      </p:sp>
      <p:pic>
        <p:nvPicPr>
          <p:cNvPr id="4" name="Picture 2" descr="Related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24"/>
          <a:stretch/>
        </p:blipFill>
        <p:spPr bwMode="auto">
          <a:xfrm>
            <a:off x="1979712" y="3959766"/>
            <a:ext cx="4846340" cy="25655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7820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Types of Rock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Rock is also known as Parent Material</a:t>
            </a:r>
          </a:p>
          <a:p>
            <a:r>
              <a:rPr lang="en-IE" dirty="0" smtClean="0"/>
              <a:t>There are 3 types of Parent Material</a:t>
            </a:r>
          </a:p>
          <a:p>
            <a:r>
              <a:rPr lang="en-IE" dirty="0" smtClean="0"/>
              <a:t>Igneous</a:t>
            </a:r>
          </a:p>
          <a:p>
            <a:r>
              <a:rPr lang="en-IE" dirty="0" smtClean="0"/>
              <a:t>Sedimentary </a:t>
            </a:r>
          </a:p>
          <a:p>
            <a:r>
              <a:rPr lang="en-IE" dirty="0" smtClean="0"/>
              <a:t>Metamorphic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45838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What is soil?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IE" sz="2400" dirty="0" smtClean="0"/>
              <a:t>It is NOT DIRT!!</a:t>
            </a:r>
          </a:p>
          <a:p>
            <a:r>
              <a:rPr lang="en-IE" sz="2400" b="1" dirty="0" smtClean="0">
                <a:solidFill>
                  <a:srgbClr val="FF0000"/>
                </a:solidFill>
              </a:rPr>
              <a:t>Soil is; </a:t>
            </a:r>
            <a:r>
              <a:rPr lang="en-IE" sz="2400" dirty="0" smtClean="0">
                <a:solidFill>
                  <a:srgbClr val="FF0000"/>
                </a:solidFill>
              </a:rPr>
              <a:t>Layer of material that covers the earths surface that supports plant growth</a:t>
            </a:r>
            <a:endParaRPr lang="en-IE" sz="2400" dirty="0" smtClean="0"/>
          </a:p>
          <a:p>
            <a:r>
              <a:rPr lang="en-IE" sz="2400" dirty="0" smtClean="0"/>
              <a:t>Mix of 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2400" dirty="0" smtClean="0"/>
              <a:t>Minerals (rock)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2400" dirty="0" smtClean="0"/>
              <a:t>Organic Matter (once living organisms)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2400" dirty="0" smtClean="0"/>
              <a:t>Gases (air)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IE" sz="2400" dirty="0" smtClean="0"/>
              <a:t>Liquid (water)</a:t>
            </a:r>
            <a:endParaRPr lang="en-IE" sz="2400" dirty="0"/>
          </a:p>
          <a:p>
            <a:r>
              <a:rPr lang="en-IE" sz="2400" dirty="0" smtClean="0">
                <a:solidFill>
                  <a:srgbClr val="FF0000"/>
                </a:solidFill>
              </a:rPr>
              <a:t>Organic Matter is GET THE AG SCIENCE DEFINITION FOR THIS</a:t>
            </a:r>
            <a:endParaRPr lang="en-IE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1214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Structure</a:t>
            </a:r>
            <a:endParaRPr lang="en-IE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38871805"/>
              </p:ext>
            </p:extLst>
          </p:nvPr>
        </p:nvGraphicFramePr>
        <p:xfrm>
          <a:off x="755576" y="863955"/>
          <a:ext cx="7992888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67544" y="1939357"/>
            <a:ext cx="144016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800" b="1" dirty="0" smtClean="0"/>
              <a:t>25% Air</a:t>
            </a:r>
            <a:endParaRPr lang="en-IE" sz="28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768244" y="3717032"/>
            <a:ext cx="21962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 smtClean="0"/>
              <a:t>5% Organic Matter</a:t>
            </a:r>
            <a:endParaRPr lang="en-IE" sz="28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79512" y="3978641"/>
            <a:ext cx="1611227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IE" sz="2800" b="1" dirty="0"/>
              <a:t>4</a:t>
            </a:r>
            <a:r>
              <a:rPr lang="en-IE" sz="2800" b="1" dirty="0" smtClean="0"/>
              <a:t>5% Mineral Matter</a:t>
            </a:r>
            <a:endParaRPr lang="en-IE" sz="2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6588224" y="1939357"/>
            <a:ext cx="18002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IE" sz="2800" b="1" dirty="0" smtClean="0"/>
              <a:t>25% Water</a:t>
            </a:r>
            <a:endParaRPr lang="en-IE" sz="28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6768244" y="4671138"/>
            <a:ext cx="219624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 smtClean="0"/>
              <a:t>80% Humus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 smtClean="0"/>
              <a:t>10% Roots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 smtClean="0"/>
              <a:t>10% Organisms</a:t>
            </a:r>
            <a:endParaRPr lang="en-IE" sz="2000" b="1" dirty="0"/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1790739" y="2200967"/>
            <a:ext cx="1197085" cy="5799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5292080" y="2200967"/>
            <a:ext cx="1296144" cy="5799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H="1" flipV="1">
            <a:off x="1453177" y="4197308"/>
            <a:ext cx="1197085" cy="57996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5971750" y="4007013"/>
            <a:ext cx="976514" cy="0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AutoShape 8" descr="Image result for soil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26" name="AutoShape 10" descr="Image result for soil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36" name="Picture 12" descr="Related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0478" y="1423170"/>
            <a:ext cx="6876776" cy="45877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86506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P spid="8" grpId="0" animBg="1"/>
      <p:bldP spid="10" grpId="0" animBg="1"/>
      <p:bldP spid="11" grpId="0" animBg="1"/>
      <p:bldP spid="12" grpId="0" animBg="1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Mineral Matter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Parent rock is broken down to form mineral particles</a:t>
            </a:r>
          </a:p>
        </p:txBody>
      </p:sp>
      <p:pic>
        <p:nvPicPr>
          <p:cNvPr id="4100" name="Picture 4" descr="Related imag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039938"/>
            <a:ext cx="5238750" cy="3914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454499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Particles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Mineral particles are classed according to size</a:t>
            </a:r>
          </a:p>
          <a:p>
            <a:pPr marL="285750" lvl="1"/>
            <a:r>
              <a:rPr lang="en-IE" dirty="0" smtClean="0"/>
              <a:t>Gravel </a:t>
            </a:r>
          </a:p>
          <a:p>
            <a:pPr marL="285750" lvl="1"/>
            <a:r>
              <a:rPr lang="en-IE" dirty="0" smtClean="0"/>
              <a:t>Coarse Sand</a:t>
            </a:r>
            <a:endParaRPr lang="en-IE" sz="2000" dirty="0"/>
          </a:p>
          <a:p>
            <a:pPr marL="361950" lvl="1" indent="-361950"/>
            <a:r>
              <a:rPr lang="en-IE" dirty="0"/>
              <a:t>Fine </a:t>
            </a:r>
            <a:r>
              <a:rPr lang="en-IE" dirty="0" smtClean="0"/>
              <a:t>Sand </a:t>
            </a:r>
          </a:p>
          <a:p>
            <a:pPr marL="361950" lvl="1" indent="-361950"/>
            <a:r>
              <a:rPr lang="en-IE" dirty="0" smtClean="0"/>
              <a:t>Silt</a:t>
            </a:r>
            <a:endParaRPr lang="en-IE" dirty="0"/>
          </a:p>
          <a:p>
            <a:pPr marL="361950" lvl="1" indent="-361950"/>
            <a:r>
              <a:rPr lang="en-IE" dirty="0"/>
              <a:t>Clay </a:t>
            </a:r>
          </a:p>
        </p:txBody>
      </p:sp>
      <p:pic>
        <p:nvPicPr>
          <p:cNvPr id="5122" name="Picture 2" descr="Image result for soil particle size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800" y="2284909"/>
            <a:ext cx="6120680" cy="4059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1869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Organic Matter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b="1" dirty="0" smtClean="0">
                <a:solidFill>
                  <a:srgbClr val="FF0000"/>
                </a:solidFill>
              </a:rPr>
              <a:t>Humus </a:t>
            </a:r>
            <a:r>
              <a:rPr lang="en-IE" dirty="0" smtClean="0">
                <a:solidFill>
                  <a:srgbClr val="FF0000"/>
                </a:solidFill>
              </a:rPr>
              <a:t>is the decomposed remains of dead plants and animals found in soil</a:t>
            </a:r>
          </a:p>
          <a:p>
            <a:r>
              <a:rPr lang="en-IE" dirty="0" smtClean="0"/>
              <a:t>Organisms found in organic matter include micro-organisms, insects and other small organisms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43802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Texture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E" b="1" dirty="0" smtClean="0">
                <a:solidFill>
                  <a:srgbClr val="FF0000"/>
                </a:solidFill>
              </a:rPr>
              <a:t>Soil Texture </a:t>
            </a:r>
            <a:r>
              <a:rPr lang="en-IE" dirty="0" smtClean="0">
                <a:solidFill>
                  <a:srgbClr val="FF0000"/>
                </a:solidFill>
              </a:rPr>
              <a:t>is the measure of the relative amount of sand, silt and clay in a soil sample</a:t>
            </a:r>
          </a:p>
          <a:p>
            <a:r>
              <a:rPr lang="en-IE" dirty="0" smtClean="0"/>
              <a:t>Composition effects the properties of soils</a:t>
            </a:r>
          </a:p>
          <a:p>
            <a:pPr lvl="2"/>
            <a:r>
              <a:rPr lang="en-IE" dirty="0" smtClean="0"/>
              <a:t>Aeration</a:t>
            </a:r>
          </a:p>
          <a:p>
            <a:pPr lvl="2"/>
            <a:r>
              <a:rPr lang="en-IE" dirty="0" smtClean="0"/>
              <a:t>Drainage</a:t>
            </a:r>
          </a:p>
          <a:p>
            <a:pPr lvl="2"/>
            <a:r>
              <a:rPr lang="en-IE" dirty="0" smtClean="0"/>
              <a:t>Fertility</a:t>
            </a:r>
          </a:p>
          <a:p>
            <a:r>
              <a:rPr lang="en-IE" dirty="0" smtClean="0"/>
              <a:t>Soil Texture effects the water and nutrients available to crops due to different properties associated with  different textures</a:t>
            </a:r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3897122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Particles</a:t>
            </a:r>
            <a:endParaRPr lang="en-IE" dirty="0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534213239"/>
              </p:ext>
            </p:extLst>
          </p:nvPr>
        </p:nvGraphicFramePr>
        <p:xfrm>
          <a:off x="467544" y="1340768"/>
          <a:ext cx="8229600" cy="460507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43200"/>
                <a:gridCol w="2743200"/>
                <a:gridCol w="2743200"/>
              </a:tblGrid>
              <a:tr h="549289">
                <a:tc>
                  <a:txBody>
                    <a:bodyPr/>
                    <a:lstStyle/>
                    <a:p>
                      <a:pPr algn="ctr"/>
                      <a:r>
                        <a:rPr lang="en-IE" sz="2400" b="1" dirty="0" smtClean="0"/>
                        <a:t>Particle</a:t>
                      </a:r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Gravel</a:t>
                      </a:r>
                      <a:r>
                        <a:rPr lang="en-IE" sz="2400" b="1" baseline="0" dirty="0" smtClean="0"/>
                        <a:t> and Sand</a:t>
                      </a:r>
                      <a:endParaRPr lang="en-IE" sz="2400" b="1" dirty="0"/>
                    </a:p>
                  </a:txBody>
                  <a:tcPr>
                    <a:solidFill>
                      <a:srgbClr val="00B0F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400" b="1" dirty="0" smtClean="0"/>
                        <a:t>Silt and Clay</a:t>
                      </a:r>
                      <a:endParaRPr lang="en-IE" sz="2400" b="1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</a:tr>
              <a:tr h="549289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 smtClean="0"/>
                        <a:t>Size</a:t>
                      </a:r>
                      <a:endParaRPr lang="en-IE" sz="24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Large particles</a:t>
                      </a:r>
                      <a:endParaRPr lang="en-IE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Small particles</a:t>
                      </a:r>
                      <a:endParaRPr lang="en-IE" sz="20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549289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 smtClean="0"/>
                        <a:t>Pore space</a:t>
                      </a:r>
                      <a:endParaRPr lang="en-IE" sz="24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Large pore spaces</a:t>
                      </a:r>
                      <a:r>
                        <a:rPr lang="en-IE" sz="2000" baseline="0" dirty="0" smtClean="0"/>
                        <a:t> between particles</a:t>
                      </a:r>
                      <a:endParaRPr lang="en-IE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Small pore spaces between particles</a:t>
                      </a:r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549289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 smtClean="0"/>
                        <a:t>Drainage</a:t>
                      </a:r>
                      <a:endParaRPr lang="en-IE" sz="24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Free draining</a:t>
                      </a:r>
                      <a:endParaRPr lang="en-IE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Poor draining</a:t>
                      </a:r>
                      <a:endParaRPr lang="en-IE" sz="20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549289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 smtClean="0"/>
                        <a:t>Aeration</a:t>
                      </a:r>
                      <a:endParaRPr lang="en-IE" sz="24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Well aerated</a:t>
                      </a:r>
                      <a:endParaRPr lang="en-IE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Poor</a:t>
                      </a:r>
                      <a:r>
                        <a:rPr lang="en-IE" sz="2000" baseline="0" dirty="0" smtClean="0"/>
                        <a:t> aeration</a:t>
                      </a:r>
                      <a:endParaRPr lang="en-IE" sz="20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549289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 smtClean="0"/>
                        <a:t>Waterlogging</a:t>
                      </a:r>
                      <a:endParaRPr lang="en-IE" sz="24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Prone to drought in dry weather</a:t>
                      </a:r>
                      <a:endParaRPr lang="en-IE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Doesn’t suffer drought</a:t>
                      </a:r>
                      <a:endParaRPr lang="en-IE" sz="20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  <a:tr h="549289">
                <a:tc>
                  <a:txBody>
                    <a:bodyPr/>
                    <a:lstStyle/>
                    <a:p>
                      <a:pPr algn="ctr"/>
                      <a:r>
                        <a:rPr lang="en-IE" sz="2400" dirty="0" smtClean="0"/>
                        <a:t>Fertility</a:t>
                      </a:r>
                      <a:endParaRPr lang="en-IE" sz="2400" dirty="0"/>
                    </a:p>
                  </a:txBody>
                  <a:tcPr>
                    <a:solidFill>
                      <a:srgbClr val="66FF99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Does not add to fertility</a:t>
                      </a:r>
                      <a:endParaRPr lang="en-IE" sz="2000" dirty="0"/>
                    </a:p>
                  </a:txBody>
                  <a:tcP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000" dirty="0" smtClean="0"/>
                        <a:t>Allows</a:t>
                      </a:r>
                      <a:r>
                        <a:rPr lang="en-IE" sz="2000" baseline="0" dirty="0" smtClean="0"/>
                        <a:t> for ion exchange</a:t>
                      </a:r>
                    </a:p>
                    <a:p>
                      <a:r>
                        <a:rPr lang="en-IE" sz="2000" baseline="0" dirty="0" smtClean="0"/>
                        <a:t>Clay is a source of Mg, P, K and Ca.</a:t>
                      </a:r>
                      <a:endParaRPr lang="en-IE" sz="2000" dirty="0"/>
                    </a:p>
                  </a:txBody>
                  <a:tcPr>
                    <a:solidFill>
                      <a:srgbClr val="FFFF99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7507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Triangle</a:t>
            </a:r>
            <a:endParaRPr lang="en-IE" dirty="0"/>
          </a:p>
        </p:txBody>
      </p:sp>
      <p:grpSp>
        <p:nvGrpSpPr>
          <p:cNvPr id="5" name="Group 4"/>
          <p:cNvGrpSpPr/>
          <p:nvPr/>
        </p:nvGrpSpPr>
        <p:grpSpPr>
          <a:xfrm>
            <a:off x="2159732" y="1355746"/>
            <a:ext cx="5184576" cy="3967699"/>
            <a:chOff x="1619672" y="1268760"/>
            <a:chExt cx="6120680" cy="5047819"/>
          </a:xfrm>
        </p:grpSpPr>
        <p:pic>
          <p:nvPicPr>
            <p:cNvPr id="6146" name="Picture 2" descr="Image result for soil triangle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267"/>
            <a:stretch/>
          </p:blipFill>
          <p:spPr bwMode="auto">
            <a:xfrm>
              <a:off x="1619672" y="1268760"/>
              <a:ext cx="6120680" cy="504781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1835696" y="3068960"/>
              <a:ext cx="1008112" cy="723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  <p:sp>
          <p:nvSpPr>
            <p:cNvPr id="6" name="Rectangle 5"/>
            <p:cNvSpPr/>
            <p:nvPr/>
          </p:nvSpPr>
          <p:spPr>
            <a:xfrm>
              <a:off x="6228184" y="2785119"/>
              <a:ext cx="1008112" cy="72370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1331640" y="234888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/>
              <a:t>% Clay</a:t>
            </a:r>
            <a:endParaRPr lang="en-IE" sz="32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3923928" y="5417840"/>
            <a:ext cx="16561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/>
              <a:t>% Sand</a:t>
            </a:r>
            <a:endParaRPr lang="en-IE" sz="32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6437526" y="2348880"/>
            <a:ext cx="12961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/>
              <a:t>% Silt</a:t>
            </a:r>
            <a:endParaRPr lang="en-IE" sz="3200" b="1" dirty="0"/>
          </a:p>
        </p:txBody>
      </p:sp>
      <p:cxnSp>
        <p:nvCxnSpPr>
          <p:cNvPr id="11" name="Straight Arrow Connector 10"/>
          <p:cNvCxnSpPr/>
          <p:nvPr/>
        </p:nvCxnSpPr>
        <p:spPr>
          <a:xfrm flipV="1">
            <a:off x="1187624" y="2933656"/>
            <a:ext cx="1944216" cy="2707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952515" y="1397765"/>
            <a:ext cx="1356832" cy="157579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flipH="1" flipV="1">
            <a:off x="3221850" y="5337117"/>
            <a:ext cx="702078" cy="85538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0110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Triangle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b="1" dirty="0" smtClean="0">
                <a:solidFill>
                  <a:srgbClr val="00B0F0"/>
                </a:solidFill>
              </a:rPr>
              <a:t>Example 1</a:t>
            </a:r>
          </a:p>
          <a:p>
            <a:pPr lvl="1"/>
            <a:r>
              <a:rPr lang="en-IE" dirty="0"/>
              <a:t>1</a:t>
            </a:r>
            <a:r>
              <a:rPr lang="en-IE" dirty="0" smtClean="0"/>
              <a:t>0% Silt</a:t>
            </a:r>
          </a:p>
          <a:p>
            <a:pPr lvl="1"/>
            <a:r>
              <a:rPr lang="en-IE" dirty="0" smtClean="0"/>
              <a:t>40% Sand</a:t>
            </a:r>
          </a:p>
          <a:p>
            <a:r>
              <a:rPr lang="en-IE" b="1" dirty="0" smtClean="0">
                <a:solidFill>
                  <a:srgbClr val="00B0F0"/>
                </a:solidFill>
              </a:rPr>
              <a:t>Clay</a:t>
            </a:r>
          </a:p>
          <a:p>
            <a:endParaRPr lang="en-I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622700" cy="414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572000" y="31409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940152" y="5373216"/>
            <a:ext cx="288032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729820" y="2702171"/>
            <a:ext cx="28803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896036" y="2096852"/>
            <a:ext cx="2196244" cy="345638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5508104" y="2429272"/>
            <a:ext cx="1728192" cy="2943944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084168" y="3429000"/>
            <a:ext cx="144016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2420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Triangle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E" b="1" dirty="0" smtClean="0">
                <a:solidFill>
                  <a:srgbClr val="00B0F0"/>
                </a:solidFill>
              </a:rPr>
              <a:t>Example 1</a:t>
            </a:r>
          </a:p>
          <a:p>
            <a:pPr lvl="1"/>
            <a:r>
              <a:rPr lang="en-IE" dirty="0"/>
              <a:t>1</a:t>
            </a:r>
            <a:r>
              <a:rPr lang="en-IE" dirty="0" smtClean="0"/>
              <a:t>0% Silt</a:t>
            </a:r>
          </a:p>
          <a:p>
            <a:pPr lvl="1"/>
            <a:r>
              <a:rPr lang="en-IE" dirty="0" smtClean="0"/>
              <a:t>40% Sand</a:t>
            </a:r>
          </a:p>
          <a:p>
            <a:r>
              <a:rPr lang="en-IE" b="1" dirty="0" smtClean="0">
                <a:solidFill>
                  <a:srgbClr val="00B0F0"/>
                </a:solidFill>
              </a:rPr>
              <a:t>Clay</a:t>
            </a:r>
          </a:p>
          <a:p>
            <a:pPr marL="0" indent="0">
              <a:buNone/>
            </a:pPr>
            <a:r>
              <a:rPr lang="en-IE" b="1" dirty="0" smtClean="0">
                <a:solidFill>
                  <a:srgbClr val="7030A0"/>
                </a:solidFill>
              </a:rPr>
              <a:t>Example 2</a:t>
            </a:r>
          </a:p>
          <a:p>
            <a:pPr lvl="1"/>
            <a:r>
              <a:rPr lang="en-IE" dirty="0" smtClean="0"/>
              <a:t>30% Clay</a:t>
            </a:r>
          </a:p>
          <a:p>
            <a:pPr lvl="1"/>
            <a:r>
              <a:rPr lang="en-IE" dirty="0" smtClean="0"/>
              <a:t>30% Sand</a:t>
            </a:r>
          </a:p>
          <a:p>
            <a:r>
              <a:rPr lang="en-IE" b="1" dirty="0" smtClean="0">
                <a:solidFill>
                  <a:srgbClr val="7030A0"/>
                </a:solidFill>
              </a:rPr>
              <a:t>Clay Loam</a:t>
            </a:r>
          </a:p>
          <a:p>
            <a:endParaRPr lang="en-IE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1844824"/>
            <a:ext cx="4622700" cy="4147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9" name="Straight Arrow Connector 8"/>
          <p:cNvCxnSpPr/>
          <p:nvPr/>
        </p:nvCxnSpPr>
        <p:spPr>
          <a:xfrm>
            <a:off x="4572000" y="3140968"/>
            <a:ext cx="648072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 flipV="1">
            <a:off x="5940152" y="5373216"/>
            <a:ext cx="288032" cy="36004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7729820" y="2702171"/>
            <a:ext cx="288032" cy="432048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5940152" y="2564904"/>
            <a:ext cx="1789668" cy="2988332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4896036" y="4149080"/>
            <a:ext cx="3492388" cy="0"/>
          </a:xfrm>
          <a:prstGeom prst="line">
            <a:avLst/>
          </a:prstGeom>
          <a:ln w="381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Oval 22"/>
          <p:cNvSpPr/>
          <p:nvPr/>
        </p:nvSpPr>
        <p:spPr>
          <a:xfrm>
            <a:off x="6804248" y="4041068"/>
            <a:ext cx="144016" cy="216024"/>
          </a:xfrm>
          <a:prstGeom prst="ellipse">
            <a:avLst/>
          </a:prstGeom>
          <a:solidFill>
            <a:srgbClr val="FF0000"/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2114711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Igneous Rock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r>
              <a:rPr lang="en-IE" i="1" dirty="0" err="1" smtClean="0"/>
              <a:t>Ignis</a:t>
            </a:r>
            <a:r>
              <a:rPr lang="en-IE" i="1" dirty="0" smtClean="0"/>
              <a:t> </a:t>
            </a:r>
            <a:r>
              <a:rPr lang="en-IE" dirty="0" smtClean="0"/>
              <a:t>is Latin for </a:t>
            </a:r>
            <a:r>
              <a:rPr lang="en-IE" i="1" dirty="0" smtClean="0"/>
              <a:t>Fire</a:t>
            </a:r>
            <a:endParaRPr lang="en-IE" dirty="0" smtClean="0"/>
          </a:p>
          <a:p>
            <a:r>
              <a:rPr lang="en-US" dirty="0" smtClean="0"/>
              <a:t>Igneous rock is formed through the cooling and solidification of magma or lava</a:t>
            </a:r>
          </a:p>
          <a:p>
            <a:r>
              <a:rPr lang="en-US" dirty="0" smtClean="0"/>
              <a:t>Forms minerals such as Quartz, Silica and Feldspar</a:t>
            </a:r>
          </a:p>
          <a:p>
            <a:endParaRPr lang="en-IE" dirty="0"/>
          </a:p>
        </p:txBody>
      </p:sp>
      <p:grpSp>
        <p:nvGrpSpPr>
          <p:cNvPr id="5" name="Group 4"/>
          <p:cNvGrpSpPr/>
          <p:nvPr/>
        </p:nvGrpSpPr>
        <p:grpSpPr>
          <a:xfrm>
            <a:off x="5692341" y="1412776"/>
            <a:ext cx="4104456" cy="2238376"/>
            <a:chOff x="4932040" y="2492896"/>
            <a:chExt cx="4104456" cy="2238376"/>
          </a:xfrm>
        </p:grpSpPr>
        <p:pic>
          <p:nvPicPr>
            <p:cNvPr id="3076" name="Picture 4" descr="Related image"/>
            <p:cNvPicPr>
              <a:picLocks noChangeAspect="1" noChangeArrowheads="1" noCrop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2040" y="2492896"/>
              <a:ext cx="3752850" cy="22383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Rectangle 3"/>
            <p:cNvSpPr/>
            <p:nvPr/>
          </p:nvSpPr>
          <p:spPr>
            <a:xfrm>
              <a:off x="7740352" y="2492896"/>
              <a:ext cx="1296144" cy="2238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E"/>
            </a:p>
          </p:txBody>
        </p:sp>
      </p:grpSp>
      <p:pic>
        <p:nvPicPr>
          <p:cNvPr id="10" name="Picture 15" descr="Image result for quartz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68031" y="5115474"/>
            <a:ext cx="1772816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4684126" y="3629112"/>
            <a:ext cx="2552170" cy="2813892"/>
            <a:chOff x="5148064" y="3629112"/>
            <a:chExt cx="2552170" cy="2813892"/>
          </a:xfrm>
        </p:grpSpPr>
        <p:pic>
          <p:nvPicPr>
            <p:cNvPr id="3082" name="Picture 10" descr="Image result for silica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000000"/>
                </a:clrFrom>
                <a:clrTo>
                  <a:srgbClr val="000000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8064" y="3629112"/>
              <a:ext cx="1980231" cy="19915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6" name="Group 5"/>
            <p:cNvGrpSpPr/>
            <p:nvPr/>
          </p:nvGrpSpPr>
          <p:grpSpPr>
            <a:xfrm rot="1714007">
              <a:off x="6005047" y="4467425"/>
              <a:ext cx="1695187" cy="1975579"/>
              <a:chOff x="2009842" y="2227337"/>
              <a:chExt cx="3667125" cy="3708786"/>
            </a:xfrm>
          </p:grpSpPr>
          <p:pic>
            <p:nvPicPr>
              <p:cNvPr id="3086" name="Picture 14" descr="Related image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8587605">
                <a:off x="1619672" y="2636912"/>
                <a:ext cx="3667125" cy="2847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4" descr="Related image"/>
              <p:cNvPicPr>
                <a:picLocks noChangeAspect="1" noChangeArrowheads="1"/>
              </p:cNvPicPr>
              <p:nvPr/>
            </p:nvPicPr>
            <p:blipFill>
              <a:blip r:embed="rId5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20653126">
                <a:off x="2009842" y="3088147"/>
                <a:ext cx="3667125" cy="2847976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3088" name="Picture 16" descr="Image result for feldspar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78395">
            <a:off x="6623026" y="4815360"/>
            <a:ext cx="2700591" cy="19120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5895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Water in Soil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067128" cy="4525963"/>
          </a:xfrm>
        </p:spPr>
        <p:txBody>
          <a:bodyPr/>
          <a:lstStyle/>
          <a:p>
            <a:r>
              <a:rPr lang="en-IE" dirty="0" smtClean="0"/>
              <a:t>Water is held in the pores </a:t>
            </a:r>
            <a:r>
              <a:rPr lang="en-IE" dirty="0" smtClean="0"/>
              <a:t>of </a:t>
            </a:r>
            <a:r>
              <a:rPr lang="en-IE" dirty="0" smtClean="0"/>
              <a:t>soil</a:t>
            </a:r>
          </a:p>
          <a:p>
            <a:r>
              <a:rPr lang="en-IE" dirty="0" smtClean="0"/>
              <a:t>The </a:t>
            </a:r>
            <a:r>
              <a:rPr lang="en-IE" u="sng" dirty="0" smtClean="0">
                <a:solidFill>
                  <a:srgbClr val="FF0000"/>
                </a:solidFill>
              </a:rPr>
              <a:t>larger the pore</a:t>
            </a:r>
            <a:r>
              <a:rPr lang="en-IE" dirty="0" smtClean="0"/>
              <a:t> the </a:t>
            </a:r>
            <a:r>
              <a:rPr lang="en-IE" u="sng" dirty="0" smtClean="0">
                <a:solidFill>
                  <a:srgbClr val="FF0000"/>
                </a:solidFill>
              </a:rPr>
              <a:t>less</a:t>
            </a:r>
            <a:r>
              <a:rPr lang="en-IE" dirty="0" smtClean="0"/>
              <a:t> water </a:t>
            </a:r>
            <a:r>
              <a:rPr lang="en-IE" dirty="0" smtClean="0"/>
              <a:t>held by the soil</a:t>
            </a:r>
            <a:endParaRPr lang="en-IE" dirty="0" smtClean="0"/>
          </a:p>
          <a:p>
            <a:endParaRPr lang="en-IE" dirty="0"/>
          </a:p>
          <a:p>
            <a:endParaRPr lang="en-IE" dirty="0" smtClean="0"/>
          </a:p>
          <a:p>
            <a:endParaRPr lang="en-IE" dirty="0"/>
          </a:p>
          <a:p>
            <a:r>
              <a:rPr lang="en-IE" dirty="0" smtClean="0"/>
              <a:t>A Loam soil can be perfectly balanced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65687603"/>
              </p:ext>
            </p:extLst>
          </p:nvPr>
        </p:nvGraphicFramePr>
        <p:xfrm>
          <a:off x="1259632" y="3396600"/>
          <a:ext cx="5760641" cy="1112520"/>
        </p:xfrm>
        <a:graphic>
          <a:graphicData uri="http://schemas.openxmlformats.org/drawingml/2006/table">
            <a:tbl>
              <a:tblPr firstRow="1" bandRow="1">
                <a:tableStyleId>{7DF18680-E054-41AD-8BC1-D1AEF772440D}</a:tableStyleId>
              </a:tblPr>
              <a:tblGrid>
                <a:gridCol w="1306537"/>
                <a:gridCol w="1247149"/>
                <a:gridCol w="3206955"/>
              </a:tblGrid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Soil Type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Pore size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Water Retention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Clay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Small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Prone</a:t>
                      </a:r>
                      <a:r>
                        <a:rPr lang="en-IE" baseline="0" dirty="0" smtClean="0"/>
                        <a:t> to w</a:t>
                      </a:r>
                      <a:r>
                        <a:rPr lang="en-IE" dirty="0" smtClean="0"/>
                        <a:t>aterlogging</a:t>
                      </a:r>
                      <a:endParaRPr lang="en-I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IE" dirty="0" smtClean="0"/>
                        <a:t>Sandy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Large</a:t>
                      </a:r>
                      <a:endParaRPr lang="en-I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IE" dirty="0" smtClean="0"/>
                        <a:t>Little water retention</a:t>
                      </a:r>
                      <a:endParaRPr lang="en-I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9959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IE" dirty="0" smtClean="0"/>
              <a:t>Water in Soil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/>
              <a:t>Water is held in </a:t>
            </a:r>
            <a:r>
              <a:rPr lang="en-IE" dirty="0" smtClean="0"/>
              <a:t>the pores by</a:t>
            </a:r>
          </a:p>
          <a:p>
            <a:pPr lvl="1"/>
            <a:r>
              <a:rPr lang="en-IE" dirty="0" smtClean="0"/>
              <a:t>Adsorption</a:t>
            </a:r>
          </a:p>
          <a:p>
            <a:pPr lvl="1"/>
            <a:r>
              <a:rPr lang="en-IE" dirty="0" smtClean="0"/>
              <a:t>Capillarity</a:t>
            </a:r>
          </a:p>
          <a:p>
            <a:endParaRPr lang="en-IE" dirty="0"/>
          </a:p>
        </p:txBody>
      </p:sp>
      <p:pic>
        <p:nvPicPr>
          <p:cNvPr id="1028" name="Picture 4" descr="Image result for adsorption soil clipart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918" b="9063"/>
          <a:stretch/>
        </p:blipFill>
        <p:spPr bwMode="auto">
          <a:xfrm>
            <a:off x="1403648" y="3573016"/>
            <a:ext cx="2728594" cy="2376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Image result for capillarity soi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46" r="6894" b="6781"/>
          <a:stretch/>
        </p:blipFill>
        <p:spPr bwMode="auto">
          <a:xfrm>
            <a:off x="4644008" y="3478661"/>
            <a:ext cx="2770909" cy="244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7156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Adsorption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Water is positively charged</a:t>
            </a:r>
          </a:p>
          <a:p>
            <a:r>
              <a:rPr lang="en-IE" dirty="0" smtClean="0"/>
              <a:t>Soil is negatively charged</a:t>
            </a:r>
          </a:p>
          <a:p>
            <a:r>
              <a:rPr lang="en-IE" dirty="0" smtClean="0"/>
              <a:t>Opposite charges attract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8BC0"/>
              </a:clrFrom>
              <a:clrTo>
                <a:srgbClr val="008B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40"/>
          <a:stretch/>
        </p:blipFill>
        <p:spPr bwMode="auto">
          <a:xfrm rot="5400000">
            <a:off x="3025472" y="3247335"/>
            <a:ext cx="215694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5076056" y="3316342"/>
            <a:ext cx="1440160" cy="585356"/>
            <a:chOff x="6012160" y="3717032"/>
            <a:chExt cx="1440160" cy="585356"/>
          </a:xfrm>
        </p:grpSpPr>
        <p:sp>
          <p:nvSpPr>
            <p:cNvPr id="4" name="TextBox 3"/>
            <p:cNvSpPr txBox="1"/>
            <p:nvPr/>
          </p:nvSpPr>
          <p:spPr>
            <a:xfrm>
              <a:off x="6228184" y="3717032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 smtClean="0">
                  <a:solidFill>
                    <a:schemeClr val="accent6">
                      <a:lumMod val="50000"/>
                    </a:schemeClr>
                  </a:solidFill>
                </a:rPr>
                <a:t>Soil</a:t>
              </a:r>
              <a:endParaRPr lang="en-IE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012160" y="393305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 smtClean="0">
                  <a:solidFill>
                    <a:schemeClr val="accent6">
                      <a:lumMod val="50000"/>
                    </a:schemeClr>
                  </a:solidFill>
                </a:rPr>
                <a:t>-</a:t>
              </a:r>
              <a:r>
                <a:rPr lang="en-IE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Neg</a:t>
              </a:r>
              <a:r>
                <a:rPr lang="en-IE" b="1" dirty="0" smtClean="0">
                  <a:solidFill>
                    <a:schemeClr val="accent6">
                      <a:lumMod val="50000"/>
                    </a:schemeClr>
                  </a:solidFill>
                </a:rPr>
                <a:t> Charge </a:t>
              </a:r>
              <a:endParaRPr lang="en-IE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8" name="Straight Arrow Connector 7"/>
          <p:cNvCxnSpPr/>
          <p:nvPr/>
        </p:nvCxnSpPr>
        <p:spPr>
          <a:xfrm flipH="1">
            <a:off x="4716016" y="3901698"/>
            <a:ext cx="720080" cy="53541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5852545" y="4437112"/>
            <a:ext cx="1383750" cy="585356"/>
            <a:chOff x="6012160" y="3717032"/>
            <a:chExt cx="915158" cy="585356"/>
          </a:xfrm>
        </p:grpSpPr>
        <p:sp>
          <p:nvSpPr>
            <p:cNvPr id="12" name="TextBox 11"/>
            <p:cNvSpPr txBox="1"/>
            <p:nvPr/>
          </p:nvSpPr>
          <p:spPr>
            <a:xfrm>
              <a:off x="6228184" y="3717032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 smtClean="0">
                  <a:solidFill>
                    <a:schemeClr val="tx2">
                      <a:lumMod val="75000"/>
                    </a:schemeClr>
                  </a:solidFill>
                </a:rPr>
                <a:t>Water</a:t>
              </a:r>
              <a:endParaRPr lang="en-IE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2160" y="3933056"/>
              <a:ext cx="9151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 smtClean="0">
                  <a:solidFill>
                    <a:schemeClr val="tx2">
                      <a:lumMod val="75000"/>
                    </a:schemeClr>
                  </a:solidFill>
                </a:rPr>
                <a:t>+</a:t>
              </a:r>
              <a:r>
                <a:rPr lang="en-IE" b="1" dirty="0" err="1" smtClean="0">
                  <a:solidFill>
                    <a:schemeClr val="tx2">
                      <a:lumMod val="75000"/>
                    </a:schemeClr>
                  </a:solidFill>
                </a:rPr>
                <a:t>Pos</a:t>
              </a:r>
              <a:r>
                <a:rPr lang="en-IE" b="1" dirty="0" smtClean="0">
                  <a:solidFill>
                    <a:schemeClr val="tx2">
                      <a:lumMod val="75000"/>
                    </a:schemeClr>
                  </a:solidFill>
                </a:rPr>
                <a:t> Charge </a:t>
              </a:r>
              <a:endParaRPr lang="en-IE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cxnSp>
        <p:nvCxnSpPr>
          <p:cNvPr id="14" name="Straight Arrow Connector 13"/>
          <p:cNvCxnSpPr/>
          <p:nvPr/>
        </p:nvCxnSpPr>
        <p:spPr>
          <a:xfrm flipH="1">
            <a:off x="4644009" y="4653136"/>
            <a:ext cx="1440159" cy="7200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827584" y="4252446"/>
            <a:ext cx="1152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IE" b="1" dirty="0" smtClean="0">
                <a:solidFill>
                  <a:schemeClr val="accent3">
                    <a:lumMod val="50000"/>
                  </a:schemeClr>
                </a:solidFill>
              </a:rPr>
              <a:t>Adsorbed </a:t>
            </a:r>
          </a:p>
          <a:p>
            <a:pPr algn="ctr"/>
            <a:r>
              <a:rPr lang="en-IE" b="1" dirty="0" smtClean="0">
                <a:solidFill>
                  <a:schemeClr val="accent3">
                    <a:lumMod val="50000"/>
                  </a:schemeClr>
                </a:solidFill>
              </a:rPr>
              <a:t>Water</a:t>
            </a:r>
            <a:endParaRPr lang="en-IE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cxnSp>
        <p:nvCxnSpPr>
          <p:cNvPr id="21" name="Straight Arrow Connector 20"/>
          <p:cNvCxnSpPr>
            <a:stCxn id="20" idx="3"/>
          </p:cNvCxnSpPr>
          <p:nvPr/>
        </p:nvCxnSpPr>
        <p:spPr>
          <a:xfrm flipV="1">
            <a:off x="1979712" y="4005064"/>
            <a:ext cx="1440160" cy="570548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>
            <a:stCxn id="20" idx="3"/>
          </p:cNvCxnSpPr>
          <p:nvPr/>
        </p:nvCxnSpPr>
        <p:spPr>
          <a:xfrm>
            <a:off x="1979712" y="4575612"/>
            <a:ext cx="1440160" cy="446856"/>
          </a:xfrm>
          <a:prstGeom prst="straightConnector1">
            <a:avLst/>
          </a:prstGeom>
          <a:ln w="57150">
            <a:solidFill>
              <a:schemeClr val="accent3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7339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Adsorption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Adsorbed water is NOT available to plants</a:t>
            </a:r>
          </a:p>
          <a:p>
            <a:r>
              <a:rPr lang="en-IE" dirty="0" smtClean="0"/>
              <a:t>Known as </a:t>
            </a:r>
            <a:r>
              <a:rPr lang="en-IE" b="1" dirty="0" smtClean="0">
                <a:solidFill>
                  <a:srgbClr val="FF0000"/>
                </a:solidFill>
              </a:rPr>
              <a:t>HYGROSCOPIC WATER</a:t>
            </a:r>
          </a:p>
          <a:p>
            <a:pPr lvl="1"/>
            <a:r>
              <a:rPr lang="en-IE" b="1" dirty="0" smtClean="0">
                <a:solidFill>
                  <a:srgbClr val="FF0000"/>
                </a:solidFill>
              </a:rPr>
              <a:t>Water held on the surface of soil particles by the force of attraction</a:t>
            </a: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008BC0"/>
              </a:clrFrom>
              <a:clrTo>
                <a:srgbClr val="008BC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340"/>
          <a:stretch/>
        </p:blipFill>
        <p:spPr bwMode="auto">
          <a:xfrm rot="5400000">
            <a:off x="3025472" y="3247335"/>
            <a:ext cx="2156949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5" name="Group 24"/>
          <p:cNvGrpSpPr/>
          <p:nvPr/>
        </p:nvGrpSpPr>
        <p:grpSpPr>
          <a:xfrm>
            <a:off x="5076056" y="3316342"/>
            <a:ext cx="1440160" cy="585356"/>
            <a:chOff x="6012160" y="3717032"/>
            <a:chExt cx="1440160" cy="585356"/>
          </a:xfrm>
        </p:grpSpPr>
        <p:sp>
          <p:nvSpPr>
            <p:cNvPr id="26" name="TextBox 25"/>
            <p:cNvSpPr txBox="1"/>
            <p:nvPr/>
          </p:nvSpPr>
          <p:spPr>
            <a:xfrm>
              <a:off x="6228184" y="3717032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 smtClean="0">
                  <a:solidFill>
                    <a:schemeClr val="accent6">
                      <a:lumMod val="50000"/>
                    </a:schemeClr>
                  </a:solidFill>
                </a:rPr>
                <a:t>Soil</a:t>
              </a:r>
              <a:endParaRPr lang="en-IE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012160" y="3933056"/>
              <a:ext cx="144016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 smtClean="0">
                  <a:solidFill>
                    <a:schemeClr val="accent6">
                      <a:lumMod val="50000"/>
                    </a:schemeClr>
                  </a:solidFill>
                </a:rPr>
                <a:t>-</a:t>
              </a:r>
              <a:r>
                <a:rPr lang="en-IE" b="1" dirty="0" err="1" smtClean="0">
                  <a:solidFill>
                    <a:schemeClr val="accent6">
                      <a:lumMod val="50000"/>
                    </a:schemeClr>
                  </a:solidFill>
                </a:rPr>
                <a:t>Neg</a:t>
              </a:r>
              <a:r>
                <a:rPr lang="en-IE" b="1" dirty="0" smtClean="0">
                  <a:solidFill>
                    <a:schemeClr val="accent6">
                      <a:lumMod val="50000"/>
                    </a:schemeClr>
                  </a:solidFill>
                </a:rPr>
                <a:t> Charge </a:t>
              </a:r>
              <a:endParaRPr lang="en-IE" b="1" dirty="0">
                <a:solidFill>
                  <a:schemeClr val="accent6">
                    <a:lumMod val="50000"/>
                  </a:schemeClr>
                </a:solidFill>
              </a:endParaRPr>
            </a:p>
          </p:txBody>
        </p:sp>
      </p:grpSp>
      <p:cxnSp>
        <p:nvCxnSpPr>
          <p:cNvPr id="28" name="Straight Arrow Connector 27"/>
          <p:cNvCxnSpPr/>
          <p:nvPr/>
        </p:nvCxnSpPr>
        <p:spPr>
          <a:xfrm flipH="1">
            <a:off x="4716016" y="3901698"/>
            <a:ext cx="720080" cy="535414"/>
          </a:xfrm>
          <a:prstGeom prst="straightConnector1">
            <a:avLst/>
          </a:prstGeom>
          <a:ln w="57150">
            <a:solidFill>
              <a:schemeClr val="accent6">
                <a:lumMod val="50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9" name="Group 28"/>
          <p:cNvGrpSpPr/>
          <p:nvPr/>
        </p:nvGrpSpPr>
        <p:grpSpPr>
          <a:xfrm>
            <a:off x="5852545" y="4437112"/>
            <a:ext cx="1383750" cy="585356"/>
            <a:chOff x="6012160" y="3717032"/>
            <a:chExt cx="915158" cy="585356"/>
          </a:xfrm>
        </p:grpSpPr>
        <p:sp>
          <p:nvSpPr>
            <p:cNvPr id="30" name="TextBox 29"/>
            <p:cNvSpPr txBox="1"/>
            <p:nvPr/>
          </p:nvSpPr>
          <p:spPr>
            <a:xfrm>
              <a:off x="6228184" y="3717032"/>
              <a:ext cx="5760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 smtClean="0">
                  <a:solidFill>
                    <a:schemeClr val="tx2">
                      <a:lumMod val="75000"/>
                    </a:schemeClr>
                  </a:solidFill>
                </a:rPr>
                <a:t>Water</a:t>
              </a:r>
              <a:endParaRPr lang="en-IE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6012160" y="3933056"/>
              <a:ext cx="91515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IE" b="1" dirty="0" smtClean="0">
                  <a:solidFill>
                    <a:schemeClr val="tx2">
                      <a:lumMod val="75000"/>
                    </a:schemeClr>
                  </a:solidFill>
                </a:rPr>
                <a:t>+</a:t>
              </a:r>
              <a:r>
                <a:rPr lang="en-IE" b="1" dirty="0" err="1" smtClean="0">
                  <a:solidFill>
                    <a:schemeClr val="tx2">
                      <a:lumMod val="75000"/>
                    </a:schemeClr>
                  </a:solidFill>
                </a:rPr>
                <a:t>Pos</a:t>
              </a:r>
              <a:r>
                <a:rPr lang="en-IE" b="1" dirty="0" smtClean="0">
                  <a:solidFill>
                    <a:schemeClr val="tx2">
                      <a:lumMod val="75000"/>
                    </a:schemeClr>
                  </a:solidFill>
                </a:rPr>
                <a:t> Charge </a:t>
              </a:r>
              <a:endParaRPr lang="en-IE" b="1" dirty="0">
                <a:solidFill>
                  <a:schemeClr val="tx2">
                    <a:lumMod val="75000"/>
                  </a:schemeClr>
                </a:solidFill>
              </a:endParaRPr>
            </a:p>
          </p:txBody>
        </p:sp>
      </p:grpSp>
      <p:cxnSp>
        <p:nvCxnSpPr>
          <p:cNvPr id="32" name="Straight Arrow Connector 31"/>
          <p:cNvCxnSpPr/>
          <p:nvPr/>
        </p:nvCxnSpPr>
        <p:spPr>
          <a:xfrm flipH="1">
            <a:off x="4644009" y="4653136"/>
            <a:ext cx="1440159" cy="72008"/>
          </a:xfrm>
          <a:prstGeom prst="straightConnector1">
            <a:avLst/>
          </a:prstGeom>
          <a:ln w="57150">
            <a:solidFill>
              <a:schemeClr val="tx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54" name="Group 2053"/>
          <p:cNvGrpSpPr/>
          <p:nvPr/>
        </p:nvGrpSpPr>
        <p:grpSpPr>
          <a:xfrm>
            <a:off x="395536" y="4005065"/>
            <a:ext cx="3024336" cy="1017403"/>
            <a:chOff x="5469353" y="5410577"/>
            <a:chExt cx="3024336" cy="1017403"/>
          </a:xfrm>
        </p:grpSpPr>
        <p:sp>
          <p:nvSpPr>
            <p:cNvPr id="33" name="TextBox 32"/>
            <p:cNvSpPr txBox="1"/>
            <p:nvPr/>
          </p:nvSpPr>
          <p:spPr>
            <a:xfrm>
              <a:off x="5469353" y="5657958"/>
              <a:ext cx="1584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 smtClean="0">
                  <a:solidFill>
                    <a:srgbClr val="FF0000"/>
                  </a:solidFill>
                </a:rPr>
                <a:t>HYGROSCOPIC</a:t>
              </a:r>
            </a:p>
            <a:p>
              <a:pPr algn="ctr"/>
              <a:r>
                <a:rPr lang="en-IE" b="1" dirty="0" smtClean="0">
                  <a:solidFill>
                    <a:srgbClr val="FF0000"/>
                  </a:solidFill>
                </a:rPr>
                <a:t>Water</a:t>
              </a:r>
              <a:endParaRPr lang="en-IE" b="1" dirty="0">
                <a:solidFill>
                  <a:srgbClr val="FF0000"/>
                </a:solidFill>
              </a:endParaRPr>
            </a:p>
          </p:txBody>
        </p:sp>
        <p:cxnSp>
          <p:nvCxnSpPr>
            <p:cNvPr id="34" name="Straight Arrow Connector 33"/>
            <p:cNvCxnSpPr>
              <a:stCxn id="33" idx="3"/>
            </p:cNvCxnSpPr>
            <p:nvPr/>
          </p:nvCxnSpPr>
          <p:spPr>
            <a:xfrm flipV="1">
              <a:off x="7053529" y="5410577"/>
              <a:ext cx="1440160" cy="570547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stCxn id="33" idx="3"/>
            </p:cNvCxnSpPr>
            <p:nvPr/>
          </p:nvCxnSpPr>
          <p:spPr>
            <a:xfrm>
              <a:off x="7053529" y="5981124"/>
              <a:ext cx="1440160" cy="446856"/>
            </a:xfrm>
            <a:prstGeom prst="straightConnector1">
              <a:avLst/>
            </a:prstGeom>
            <a:ln w="5715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55" name="Group 2054"/>
          <p:cNvGrpSpPr/>
          <p:nvPr/>
        </p:nvGrpSpPr>
        <p:grpSpPr>
          <a:xfrm>
            <a:off x="827584" y="4005064"/>
            <a:ext cx="2592288" cy="1017404"/>
            <a:chOff x="827584" y="4005064"/>
            <a:chExt cx="2592288" cy="1017404"/>
          </a:xfrm>
        </p:grpSpPr>
        <p:sp>
          <p:nvSpPr>
            <p:cNvPr id="42" name="TextBox 41"/>
            <p:cNvSpPr txBox="1"/>
            <p:nvPr/>
          </p:nvSpPr>
          <p:spPr>
            <a:xfrm>
              <a:off x="827584" y="4252446"/>
              <a:ext cx="115212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IE" b="1" dirty="0" smtClean="0">
                  <a:solidFill>
                    <a:schemeClr val="accent3">
                      <a:lumMod val="50000"/>
                    </a:schemeClr>
                  </a:solidFill>
                </a:rPr>
                <a:t>Adsorbed </a:t>
              </a:r>
            </a:p>
            <a:p>
              <a:pPr algn="ctr"/>
              <a:r>
                <a:rPr lang="en-IE" b="1" dirty="0" smtClean="0">
                  <a:solidFill>
                    <a:schemeClr val="accent3">
                      <a:lumMod val="50000"/>
                    </a:schemeClr>
                  </a:solidFill>
                </a:rPr>
                <a:t>Water</a:t>
              </a:r>
              <a:endParaRPr lang="en-IE" b="1" dirty="0">
                <a:solidFill>
                  <a:schemeClr val="accent3">
                    <a:lumMod val="50000"/>
                  </a:schemeClr>
                </a:solidFill>
              </a:endParaRPr>
            </a:p>
          </p:txBody>
        </p:sp>
        <p:cxnSp>
          <p:nvCxnSpPr>
            <p:cNvPr id="43" name="Straight Arrow Connector 42"/>
            <p:cNvCxnSpPr>
              <a:stCxn id="42" idx="3"/>
            </p:cNvCxnSpPr>
            <p:nvPr/>
          </p:nvCxnSpPr>
          <p:spPr>
            <a:xfrm flipV="1">
              <a:off x="1979712" y="4005064"/>
              <a:ext cx="1440160" cy="570548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/>
            <p:cNvCxnSpPr>
              <a:stCxn id="42" idx="3"/>
            </p:cNvCxnSpPr>
            <p:nvPr/>
          </p:nvCxnSpPr>
          <p:spPr>
            <a:xfrm>
              <a:off x="1979712" y="4575612"/>
              <a:ext cx="1440160" cy="446856"/>
            </a:xfrm>
            <a:prstGeom prst="straightConnector1">
              <a:avLst/>
            </a:prstGeom>
            <a:ln w="57150">
              <a:solidFill>
                <a:schemeClr val="accent3">
                  <a:lumMod val="50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66209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Capillarity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E" dirty="0" smtClean="0"/>
              <a:t>Water can move up into soil pore spaces against the force of </a:t>
            </a:r>
            <a:r>
              <a:rPr lang="en-IE" dirty="0" smtClean="0"/>
              <a:t>gravity</a:t>
            </a:r>
          </a:p>
          <a:p>
            <a:r>
              <a:rPr lang="en-IE" dirty="0" smtClean="0"/>
              <a:t>This water IS available to plants</a:t>
            </a:r>
            <a:endParaRPr lang="en-IE" dirty="0"/>
          </a:p>
        </p:txBody>
      </p:sp>
      <p:pic>
        <p:nvPicPr>
          <p:cNvPr id="1026" name="Picture 2" descr="Image result for capillary ac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2975"/>
            <a:ext cx="4032448" cy="31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>
            <a:off x="2555776" y="5517232"/>
            <a:ext cx="227677" cy="3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>
            <a:off x="2617734" y="5877054"/>
            <a:ext cx="227677" cy="3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>
            <a:off x="3107031" y="6206277"/>
            <a:ext cx="227677" cy="3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>
            <a:off x="4211960" y="5462210"/>
            <a:ext cx="227677" cy="3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>
            <a:off x="3851920" y="6056965"/>
            <a:ext cx="227677" cy="35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4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>
            <a:off x="3310208" y="4954820"/>
            <a:ext cx="469704" cy="74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 flipH="1">
            <a:off x="4499992" y="3724245"/>
            <a:ext cx="144016" cy="2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 flipH="1">
            <a:off x="4509244" y="3742652"/>
            <a:ext cx="144016" cy="2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 flipH="1">
            <a:off x="4516337" y="3742651"/>
            <a:ext cx="144016" cy="2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 flipH="1">
            <a:off x="4532485" y="3750506"/>
            <a:ext cx="144016" cy="2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 flipH="1">
            <a:off x="4520528" y="3724245"/>
            <a:ext cx="144016" cy="2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Image result for drop clipart"/>
          <p:cNvPicPr>
            <a:picLocks noChangeAspect="1" noChangeArrowheads="1"/>
          </p:cNvPicPr>
          <p:nvPr/>
        </p:nvPicPr>
        <p:blipFill rotWithShape="1">
          <a:blip r:embed="rId5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47" t="7039" r="33307" b="6227"/>
          <a:stretch/>
        </p:blipFill>
        <p:spPr bwMode="auto">
          <a:xfrm flipH="1">
            <a:off x="4520528" y="3712406"/>
            <a:ext cx="144016" cy="227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0133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44444E-6 L 0.0901 -0.05764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97" y="-2894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1.85185E-6 L 0.07535 -0.0995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67" y="-4977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1.48148E-6 L 0.02968 -0.14746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6" y="-7384"/>
                                    </p:animMotion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7.40741E-7 L -0.04392 -0.13634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05" y="-6829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4.81481E-6 L -0.09115 -0.0497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66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73 -0.0037 L -0.00573 -0.10972 C -0.00573 -0.15764 0.02986 -0.21736 0.05868 -0.21736 L 0.12274 -0.21736 " pathEditMode="relative" rAng="16200000" ptsTypes="FfFF">
                                      <p:cBhvr>
                                        <p:cTn id="43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24" y="-106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7.40741E-7 L 0.10243 -0.175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-8750"/>
                                    </p:animMotion>
                                  </p:childTnLst>
                                </p:cTn>
                              </p:par>
                              <p:par>
                                <p:cTn id="63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0.07309 -0.01227 C 0.08836 -0.01412 0.1085 -0.02454 0.12691 -0.03982 C 0.14843 -0.05695 0.16354 -0.07477 0.17205 -0.09213 L 0.21406 -0.17292 " pathEditMode="relative" rAng="-1867819" ptsTypes="FffFF">
                                      <p:cBhvr>
                                        <p:cTn id="6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736" y="-6343"/>
                                    </p:animMotion>
                                  </p:childTnLst>
                                </p:cTn>
                              </p:par>
                              <p:par>
                                <p:cTn id="65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67 0.04 C 0.081 0.049 0.102 0.054 0.124 0.054 C 0.149 0.054 0.169 0.049 0.183 0.04 L 0.25 0 E" pathEditMode="relative" ptsTypes="">
                                      <p:cBhvr>
                                        <p:cTn id="6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7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2.96296E-6 L 0.00277 0.07014 C 0.00312 0.08519 0.0085 0.10232 0.01736 0.11736 C 0.02743 0.13449 0.03819 0.14514 0.04913 0.14908 L 0.09965 0.16991 " pathEditMode="relative" rAng="3123259" ptsTypes="FffFF">
                                      <p:cBhvr>
                                        <p:cTn id="68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5" y="10162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3.7037E-7 L -0.08889 -0.1733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" y="-8681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7.40741E-7 L -0.15191 -0.09097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604" y="-45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Capillarity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E" b="1" dirty="0" smtClean="0">
                <a:solidFill>
                  <a:srgbClr val="FF0000"/>
                </a:solidFill>
              </a:rPr>
              <a:t>Capillarity </a:t>
            </a:r>
            <a:r>
              <a:rPr lang="en-IE" dirty="0" smtClean="0">
                <a:solidFill>
                  <a:srgbClr val="FF0000"/>
                </a:solidFill>
              </a:rPr>
              <a:t>is the ability of water to move against the force of gravity into soil pore space</a:t>
            </a:r>
            <a:endParaRPr lang="en-IE" dirty="0">
              <a:solidFill>
                <a:srgbClr val="FF0000"/>
              </a:solidFill>
            </a:endParaRPr>
          </a:p>
        </p:txBody>
      </p:sp>
      <p:pic>
        <p:nvPicPr>
          <p:cNvPr id="17" name="Picture 2" descr="Image result for capillary action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3212975"/>
            <a:ext cx="4032448" cy="3173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52936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Soil Capillarity</a:t>
            </a:r>
            <a:endParaRPr lang="en-IE" dirty="0"/>
          </a:p>
        </p:txBody>
      </p:sp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988840"/>
            <a:ext cx="4972563" cy="341253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59058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9" name="Picture 11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700" r="2894" b="2592"/>
          <a:stretch/>
        </p:blipFill>
        <p:spPr bwMode="auto">
          <a:xfrm>
            <a:off x="4906694" y="1441209"/>
            <a:ext cx="3320408" cy="44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Igneous Rock</a:t>
            </a:r>
            <a:endParaRPr lang="en-IE" dirty="0"/>
          </a:p>
        </p:txBody>
      </p:sp>
      <p:sp>
        <p:nvSpPr>
          <p:cNvPr id="4" name="TextBox 3"/>
          <p:cNvSpPr txBox="1"/>
          <p:nvPr/>
        </p:nvSpPr>
        <p:spPr>
          <a:xfrm>
            <a:off x="1769183" y="3429000"/>
            <a:ext cx="33247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solidFill>
                  <a:srgbClr val="00B0F0"/>
                </a:solidFill>
              </a:rPr>
              <a:t>Granite</a:t>
            </a:r>
          </a:p>
          <a:p>
            <a:endParaRPr lang="en-I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Contains Quartz crystal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Found in </a:t>
            </a:r>
            <a:r>
              <a:rPr lang="en-IE" b="1" dirty="0" smtClean="0">
                <a:solidFill>
                  <a:srgbClr val="00B0F0"/>
                </a:solidFill>
              </a:rPr>
              <a:t>Wicklow</a:t>
            </a:r>
            <a:r>
              <a:rPr lang="en-IE" dirty="0" smtClean="0"/>
              <a:t> and </a:t>
            </a:r>
            <a:r>
              <a:rPr lang="en-IE" b="1" dirty="0" smtClean="0">
                <a:solidFill>
                  <a:srgbClr val="00B0F0"/>
                </a:solidFill>
              </a:rPr>
              <a:t>Donegal</a:t>
            </a:r>
            <a:endParaRPr lang="en-IE" b="1" dirty="0">
              <a:solidFill>
                <a:srgbClr val="00B0F0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160" y="3429000"/>
            <a:ext cx="2142853" cy="1429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Oval 4"/>
          <p:cNvSpPr/>
          <p:nvPr/>
        </p:nvSpPr>
        <p:spPr>
          <a:xfrm>
            <a:off x="6012160" y="1529299"/>
            <a:ext cx="1008112" cy="887435"/>
          </a:xfrm>
          <a:prstGeom prst="ellipse">
            <a:avLst/>
          </a:prstGeom>
          <a:gradFill flip="none" rotWithShape="1">
            <a:gsLst>
              <a:gs pos="34000">
                <a:srgbClr val="00B0F0">
                  <a:alpha val="81000"/>
                </a:srgbClr>
              </a:gs>
              <a:gs pos="83000">
                <a:schemeClr val="bg1">
                  <a:alpha val="6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9" name="Oval 8"/>
          <p:cNvSpPr/>
          <p:nvPr/>
        </p:nvSpPr>
        <p:spPr>
          <a:xfrm>
            <a:off x="7236296" y="3737677"/>
            <a:ext cx="818977" cy="746326"/>
          </a:xfrm>
          <a:prstGeom prst="ellipse">
            <a:avLst/>
          </a:prstGeom>
          <a:gradFill flip="none" rotWithShape="1">
            <a:gsLst>
              <a:gs pos="34000">
                <a:srgbClr val="00B0F0">
                  <a:alpha val="81000"/>
                </a:srgbClr>
              </a:gs>
              <a:gs pos="83000">
                <a:schemeClr val="bg1">
                  <a:alpha val="6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1" name="TextBox 10"/>
          <p:cNvSpPr txBox="1"/>
          <p:nvPr/>
        </p:nvSpPr>
        <p:spPr>
          <a:xfrm>
            <a:off x="1691680" y="1529299"/>
            <a:ext cx="332473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800" b="1" dirty="0" smtClean="0">
                <a:solidFill>
                  <a:srgbClr val="FF0000"/>
                </a:solidFill>
              </a:rPr>
              <a:t>Basalt</a:t>
            </a:r>
          </a:p>
          <a:p>
            <a:endParaRPr lang="en-IE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High Silica content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Found in </a:t>
            </a:r>
            <a:r>
              <a:rPr lang="en-IE" b="1" dirty="0" smtClean="0">
                <a:solidFill>
                  <a:srgbClr val="FF0000"/>
                </a:solidFill>
              </a:rPr>
              <a:t>Antrim</a:t>
            </a:r>
            <a:r>
              <a:rPr lang="en-IE" dirty="0" smtClean="0"/>
              <a:t> and </a:t>
            </a:r>
            <a:r>
              <a:rPr lang="en-IE" b="1" dirty="0" smtClean="0">
                <a:solidFill>
                  <a:srgbClr val="FF0000"/>
                </a:solidFill>
              </a:rPr>
              <a:t>Derry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dirty="0" smtClean="0"/>
              <a:t>Giants Causeway</a:t>
            </a:r>
            <a:endParaRPr lang="en-IE" dirty="0"/>
          </a:p>
        </p:txBody>
      </p:sp>
      <p:pic>
        <p:nvPicPr>
          <p:cNvPr id="2055" name="Picture 7" descr="Related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1" y="1845247"/>
            <a:ext cx="1767833" cy="1315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Oval 12"/>
          <p:cNvSpPr/>
          <p:nvPr/>
        </p:nvSpPr>
        <p:spPr>
          <a:xfrm rot="1520194">
            <a:off x="6762662" y="1529298"/>
            <a:ext cx="1486957" cy="887435"/>
          </a:xfrm>
          <a:prstGeom prst="ellipse">
            <a:avLst/>
          </a:prstGeom>
          <a:gradFill flip="none" rotWithShape="1">
            <a:gsLst>
              <a:gs pos="24000">
                <a:srgbClr val="FF0000">
                  <a:alpha val="68000"/>
                </a:srgbClr>
              </a:gs>
              <a:gs pos="83000">
                <a:schemeClr val="bg1">
                  <a:alpha val="6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2061" name="Picture 13" descr="Image result for giants causeway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176" y="3677525"/>
            <a:ext cx="4141391" cy="2765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3" name="Picture 15" descr="Image result for quartz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4614150"/>
            <a:ext cx="2024062" cy="20240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950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 animBg="1"/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Sedimentary Rock</a:t>
            </a:r>
            <a:endParaRPr lang="en-IE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>
            <a:normAutofit fontScale="92500"/>
          </a:bodyPr>
          <a:lstStyle/>
          <a:p>
            <a:r>
              <a:rPr lang="en-IE" dirty="0" smtClean="0"/>
              <a:t>Formed from sediments</a:t>
            </a:r>
          </a:p>
          <a:p>
            <a:pPr lvl="1"/>
            <a:r>
              <a:rPr lang="en-IE" dirty="0" smtClean="0"/>
              <a:t>Fine gravel</a:t>
            </a:r>
          </a:p>
          <a:p>
            <a:pPr lvl="1"/>
            <a:r>
              <a:rPr lang="en-IE" dirty="0" smtClean="0"/>
              <a:t>Sand</a:t>
            </a:r>
          </a:p>
          <a:p>
            <a:pPr lvl="1"/>
            <a:r>
              <a:rPr lang="en-IE" dirty="0" smtClean="0"/>
              <a:t>Clay</a:t>
            </a:r>
          </a:p>
          <a:p>
            <a:pPr lvl="1"/>
            <a:r>
              <a:rPr lang="en-IE" dirty="0" smtClean="0"/>
              <a:t>Biological material</a:t>
            </a:r>
          </a:p>
          <a:p>
            <a:r>
              <a:rPr lang="en-IE" dirty="0" smtClean="0"/>
              <a:t>Sediments are compacted to form solid rocks</a:t>
            </a:r>
          </a:p>
          <a:p>
            <a:r>
              <a:rPr lang="en-IE" dirty="0" smtClean="0"/>
              <a:t>Compaction over millions of years</a:t>
            </a:r>
            <a:endParaRPr lang="en-US" dirty="0" smtClean="0"/>
          </a:p>
          <a:p>
            <a:endParaRPr lang="en-IE" dirty="0"/>
          </a:p>
        </p:txBody>
      </p:sp>
      <p:sp>
        <p:nvSpPr>
          <p:cNvPr id="3" name="AutoShape 2" descr="Image result for sedimentary r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6" name="AutoShape 4" descr="Image result for sedimentary r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844824"/>
            <a:ext cx="3657600" cy="2300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1365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Sedimentary Rock</a:t>
            </a:r>
            <a:endParaRPr lang="en-IE" dirty="0"/>
          </a:p>
        </p:txBody>
      </p:sp>
      <p:sp>
        <p:nvSpPr>
          <p:cNvPr id="3" name="AutoShape 2" descr="Image result for sedimentary rock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sp>
        <p:nvSpPr>
          <p:cNvPr id="6" name="AutoShape 4" descr="Image result for sedimentary rock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IE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" r="31105" b="21976"/>
          <a:stretch/>
        </p:blipFill>
        <p:spPr bwMode="auto">
          <a:xfrm>
            <a:off x="460375" y="1156403"/>
            <a:ext cx="7841634" cy="45048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8" name="Right Arrow 37"/>
          <p:cNvSpPr/>
          <p:nvPr/>
        </p:nvSpPr>
        <p:spPr>
          <a:xfrm rot="1764953">
            <a:off x="1626597" y="3121449"/>
            <a:ext cx="2376264" cy="358731"/>
          </a:xfrm>
          <a:prstGeom prst="rightArrow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0" name="Oval 39"/>
          <p:cNvSpPr/>
          <p:nvPr/>
        </p:nvSpPr>
        <p:spPr>
          <a:xfrm>
            <a:off x="5756075" y="3209098"/>
            <a:ext cx="1080120" cy="831504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8" name="Oval 47"/>
          <p:cNvSpPr/>
          <p:nvPr/>
        </p:nvSpPr>
        <p:spPr>
          <a:xfrm>
            <a:off x="7236296" y="3624850"/>
            <a:ext cx="1008112" cy="923686"/>
          </a:xfrm>
          <a:prstGeom prst="ellipse">
            <a:avLst/>
          </a:prstGeom>
          <a:noFill/>
          <a:ln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41" name="TextBox 40"/>
          <p:cNvSpPr txBox="1"/>
          <p:nvPr/>
        </p:nvSpPr>
        <p:spPr>
          <a:xfrm>
            <a:off x="1668448" y="1848239"/>
            <a:ext cx="2664296" cy="646331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 smtClean="0"/>
              <a:t>Material washed into the sea or blown in my wind</a:t>
            </a:r>
            <a:endParaRPr lang="en-IE" dirty="0"/>
          </a:p>
        </p:txBody>
      </p:sp>
      <p:sp>
        <p:nvSpPr>
          <p:cNvPr id="50" name="TextBox 49"/>
          <p:cNvSpPr txBox="1"/>
          <p:nvPr/>
        </p:nvSpPr>
        <p:spPr>
          <a:xfrm>
            <a:off x="5740299" y="2237861"/>
            <a:ext cx="2664296" cy="646331"/>
          </a:xfrm>
          <a:prstGeom prst="rect">
            <a:avLst/>
          </a:prstGeom>
          <a:noFill/>
          <a:ln w="28575">
            <a:solidFill>
              <a:srgbClr val="00B0F0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 smtClean="0"/>
              <a:t>Plant and animal material dies and settles</a:t>
            </a:r>
            <a:endParaRPr lang="en-IE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5472100" y="5373216"/>
            <a:ext cx="284431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>
            <a:off x="5444480" y="5013176"/>
            <a:ext cx="2844316" cy="0"/>
          </a:xfrm>
          <a:prstGeom prst="line">
            <a:avLst/>
          </a:prstGeom>
          <a:ln w="28575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5616116" y="4973106"/>
            <a:ext cx="2772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n>
                  <a:solidFill>
                    <a:schemeClr val="tx1"/>
                  </a:solidFill>
                </a:ln>
                <a:solidFill>
                  <a:srgbClr val="FF0000"/>
                </a:solidFill>
              </a:rPr>
              <a:t>Layers of sediment form</a:t>
            </a:r>
            <a:endParaRPr lang="en-IE" sz="2000" b="1" dirty="0">
              <a:ln>
                <a:solidFill>
                  <a:schemeClr val="tx1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6070120" y="5773326"/>
            <a:ext cx="2332352" cy="646331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txBody>
          <a:bodyPr wrap="square" rtlCol="0">
            <a:spAutoFit/>
          </a:bodyPr>
          <a:lstStyle/>
          <a:p>
            <a:r>
              <a:rPr lang="en-IE" dirty="0" smtClean="0"/>
              <a:t>Over time the bottom layers form into rock</a:t>
            </a:r>
            <a:endParaRPr lang="en-IE" dirty="0"/>
          </a:p>
        </p:txBody>
      </p:sp>
      <p:sp>
        <p:nvSpPr>
          <p:cNvPr id="56" name="TextBox 55"/>
          <p:cNvSpPr txBox="1"/>
          <p:nvPr/>
        </p:nvSpPr>
        <p:spPr>
          <a:xfrm>
            <a:off x="7092280" y="5333146"/>
            <a:ext cx="8640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2000" b="1" dirty="0" smtClean="0">
                <a:ln>
                  <a:solidFill>
                    <a:schemeClr val="tx1"/>
                  </a:solidFill>
                </a:ln>
                <a:solidFill>
                  <a:srgbClr val="7030A0"/>
                </a:solidFill>
              </a:rPr>
              <a:t>Rock</a:t>
            </a:r>
            <a:endParaRPr lang="en-IE" sz="2000" b="1" dirty="0">
              <a:ln>
                <a:solidFill>
                  <a:schemeClr val="tx1"/>
                </a:solidFill>
              </a:ln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073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40" grpId="0" animBg="1"/>
      <p:bldP spid="48" grpId="0" animBg="1"/>
      <p:bldP spid="41" grpId="0" animBg="1"/>
      <p:bldP spid="50" grpId="0" animBg="1"/>
      <p:bldP spid="44" grpId="0"/>
      <p:bldP spid="55" grpId="0" animBg="1"/>
      <p:bldP spid="5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Sedimentary Rock</a:t>
            </a:r>
            <a:endParaRPr lang="en-IE" dirty="0"/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/>
          <a:lstStyle/>
          <a:p>
            <a:pPr marL="0" indent="0">
              <a:buNone/>
            </a:pPr>
            <a:r>
              <a:rPr lang="en-IE" b="1" dirty="0" smtClean="0">
                <a:solidFill>
                  <a:srgbClr val="00B0F0"/>
                </a:solidFill>
              </a:rPr>
              <a:t>Sandstone</a:t>
            </a:r>
          </a:p>
          <a:p>
            <a:r>
              <a:rPr lang="en-IE" dirty="0" smtClean="0"/>
              <a:t>Found in Cork</a:t>
            </a:r>
          </a:p>
          <a:p>
            <a:pPr marL="0" indent="0">
              <a:buNone/>
            </a:pPr>
            <a:r>
              <a:rPr lang="en-IE" b="1" dirty="0" smtClean="0">
                <a:solidFill>
                  <a:srgbClr val="92D050"/>
                </a:solidFill>
              </a:rPr>
              <a:t>Limestone</a:t>
            </a:r>
          </a:p>
          <a:p>
            <a:r>
              <a:rPr lang="en-IE" dirty="0" smtClean="0"/>
              <a:t>Found in the 		Burren, Co.  Clare</a:t>
            </a:r>
          </a:p>
          <a:p>
            <a:pPr marL="0" indent="0">
              <a:buNone/>
            </a:pPr>
            <a:r>
              <a:rPr lang="en-IE" b="1" dirty="0" smtClean="0">
                <a:solidFill>
                  <a:srgbClr val="FF0000"/>
                </a:solidFill>
              </a:rPr>
              <a:t>Shale</a:t>
            </a:r>
          </a:p>
          <a:p>
            <a:r>
              <a:rPr lang="en-IE" dirty="0" smtClean="0"/>
              <a:t>Found in Kilkenny</a:t>
            </a:r>
          </a:p>
          <a:p>
            <a:endParaRPr lang="en-IE" dirty="0"/>
          </a:p>
        </p:txBody>
      </p:sp>
      <p:pic>
        <p:nvPicPr>
          <p:cNvPr id="4" name="Picture 11" descr="Related image"/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" t="1700" r="2894" b="2592"/>
          <a:stretch/>
        </p:blipFill>
        <p:spPr bwMode="auto">
          <a:xfrm>
            <a:off x="4906694" y="1441209"/>
            <a:ext cx="3320408" cy="4479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Oval 6"/>
          <p:cNvSpPr/>
          <p:nvPr/>
        </p:nvSpPr>
        <p:spPr>
          <a:xfrm>
            <a:off x="5558786" y="4725144"/>
            <a:ext cx="1008112" cy="887435"/>
          </a:xfrm>
          <a:prstGeom prst="ellipse">
            <a:avLst/>
          </a:prstGeom>
          <a:gradFill flip="none" rotWithShape="1">
            <a:gsLst>
              <a:gs pos="34000">
                <a:srgbClr val="00B0F0">
                  <a:alpha val="81000"/>
                </a:srgbClr>
              </a:gs>
              <a:gs pos="83000">
                <a:schemeClr val="bg1">
                  <a:alpha val="6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339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8" name="Oval 7"/>
          <p:cNvSpPr/>
          <p:nvPr/>
        </p:nvSpPr>
        <p:spPr>
          <a:xfrm>
            <a:off x="5391285" y="3843008"/>
            <a:ext cx="1008112" cy="612142"/>
          </a:xfrm>
          <a:prstGeom prst="ellipse">
            <a:avLst/>
          </a:prstGeom>
          <a:gradFill flip="none" rotWithShape="1">
            <a:gsLst>
              <a:gs pos="88000">
                <a:srgbClr val="92D050">
                  <a:lumMod val="0"/>
                  <a:lumOff val="100000"/>
                  <a:alpha val="46000"/>
                </a:srgbClr>
              </a:gs>
              <a:gs pos="35000">
                <a:srgbClr val="92D050"/>
              </a:gs>
              <a:gs pos="5000">
                <a:srgbClr val="73AC36">
                  <a:alpha val="80000"/>
                </a:srgb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00CC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sp>
        <p:nvSpPr>
          <p:cNvPr id="10" name="Oval 9"/>
          <p:cNvSpPr/>
          <p:nvPr/>
        </p:nvSpPr>
        <p:spPr>
          <a:xfrm rot="5204947">
            <a:off x="6570256" y="4288381"/>
            <a:ext cx="950492" cy="557989"/>
          </a:xfrm>
          <a:prstGeom prst="ellipse">
            <a:avLst/>
          </a:prstGeom>
          <a:gradFill flip="none" rotWithShape="1">
            <a:gsLst>
              <a:gs pos="24000">
                <a:srgbClr val="FF0000">
                  <a:alpha val="68000"/>
                </a:srgbClr>
              </a:gs>
              <a:gs pos="83000">
                <a:schemeClr val="bg1">
                  <a:alpha val="67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5122" name="Picture 2" descr="Related imag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77172">
            <a:off x="2493660" y="846603"/>
            <a:ext cx="2021153" cy="2021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limesto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20977">
            <a:off x="2987825" y="2648919"/>
            <a:ext cx="1805059" cy="1462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Image result for the burren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7171" y="855855"/>
            <a:ext cx="5199454" cy="3119673"/>
          </a:xfrm>
          <a:prstGeom prst="ellipse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mage result for shale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710675" y="5142450"/>
            <a:ext cx="2134541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9870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Metamorphic Rock</a:t>
            </a:r>
            <a:endParaRPr lang="en-IE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59216" cy="4525963"/>
          </a:xfrm>
        </p:spPr>
        <p:txBody>
          <a:bodyPr/>
          <a:lstStyle/>
          <a:p>
            <a:r>
              <a:rPr lang="en-IE" dirty="0" smtClean="0"/>
              <a:t>Formed though the action of high pressure or intense heat on igneous or sedimentary rocks </a:t>
            </a:r>
          </a:p>
          <a:p>
            <a:r>
              <a:rPr lang="en-IE" dirty="0" smtClean="0"/>
              <a:t>The action causes </a:t>
            </a:r>
          </a:p>
          <a:p>
            <a:pPr marL="0" indent="0">
              <a:buNone/>
            </a:pPr>
            <a:r>
              <a:rPr lang="en-IE" dirty="0"/>
              <a:t> </a:t>
            </a:r>
            <a:r>
              <a:rPr lang="en-IE" dirty="0" smtClean="0"/>
              <a:t>   the rock to change</a:t>
            </a:r>
            <a:endParaRPr lang="en-IE" dirty="0"/>
          </a:p>
        </p:txBody>
      </p:sp>
      <p:pic>
        <p:nvPicPr>
          <p:cNvPr id="6146" name="Picture 2" descr="Image result for metamorphic ro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2996952"/>
            <a:ext cx="4607074" cy="3047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70543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E" dirty="0" smtClean="0"/>
              <a:t>Metamorphic Rock</a:t>
            </a:r>
            <a:endParaRPr lang="en-IE" dirty="0"/>
          </a:p>
        </p:txBody>
      </p:sp>
      <p:pic>
        <p:nvPicPr>
          <p:cNvPr id="5" name="Picture 8" descr="Image result for shale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55576" y="1724486"/>
            <a:ext cx="2134541" cy="15567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ight Arrow 3"/>
          <p:cNvSpPr/>
          <p:nvPr/>
        </p:nvSpPr>
        <p:spPr>
          <a:xfrm>
            <a:off x="3059832" y="2372558"/>
            <a:ext cx="2108872" cy="432048"/>
          </a:xfrm>
          <a:prstGeom prst="rightArrow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  <p:pic>
        <p:nvPicPr>
          <p:cNvPr id="7170" name="Picture 2" descr="Related image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14381">
            <a:off x="5265084" y="1801112"/>
            <a:ext cx="2909372" cy="15749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011828" y="1211232"/>
            <a:ext cx="115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chemeClr val="accent4">
                    <a:lumMod val="60000"/>
                    <a:lumOff val="40000"/>
                  </a:schemeClr>
                </a:solidFill>
              </a:rPr>
              <a:t>Shale</a:t>
            </a:r>
            <a:endParaRPr lang="en-IE" sz="3200" b="1" dirty="0">
              <a:solidFill>
                <a:schemeClr val="accent4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021675" y="1211231"/>
            <a:ext cx="11521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7030A0"/>
                </a:solidFill>
              </a:rPr>
              <a:t>Slate</a:t>
            </a:r>
            <a:endParaRPr lang="en-IE" sz="3200" b="1" dirty="0">
              <a:solidFill>
                <a:srgbClr val="7030A0"/>
              </a:solidFill>
            </a:endParaRPr>
          </a:p>
        </p:txBody>
      </p:sp>
      <p:pic>
        <p:nvPicPr>
          <p:cNvPr id="10" name="Picture 4" descr="Image result for limestone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9009">
            <a:off x="764830" y="4004672"/>
            <a:ext cx="2598153" cy="210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Related image"/>
          <p:cNvPicPr>
            <a:picLocks noChangeAspect="1" noChangeArrowheads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104"/>
          <a:stretch/>
        </p:blipFill>
        <p:spPr bwMode="auto">
          <a:xfrm>
            <a:off x="4952882" y="3717032"/>
            <a:ext cx="3533775" cy="2424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011828" y="3573016"/>
            <a:ext cx="1957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rgbClr val="FFC000"/>
                </a:solidFill>
              </a:rPr>
              <a:t>Limestone</a:t>
            </a:r>
            <a:endParaRPr lang="en-IE" sz="3200" b="1" dirty="0">
              <a:solidFill>
                <a:srgbClr val="FFC000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619205" y="3573015"/>
            <a:ext cx="1957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IE" sz="3200" b="1" dirty="0" smtClean="0">
                <a:solidFill>
                  <a:schemeClr val="accent6">
                    <a:lumMod val="75000"/>
                  </a:schemeClr>
                </a:solidFill>
              </a:rPr>
              <a:t>Marble</a:t>
            </a:r>
            <a:endParaRPr lang="en-IE" sz="32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14" name="Right Arrow 13"/>
          <p:cNvSpPr/>
          <p:nvPr/>
        </p:nvSpPr>
        <p:spPr>
          <a:xfrm>
            <a:off x="2928666" y="4625382"/>
            <a:ext cx="2108872" cy="432048"/>
          </a:xfrm>
          <a:prstGeom prst="rightArrow">
            <a:avLst/>
          </a:prstGeom>
          <a:solidFill>
            <a:srgbClr val="FFC000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E"/>
          </a:p>
        </p:txBody>
      </p:sp>
    </p:spTree>
    <p:extLst>
      <p:ext uri="{BB962C8B-B14F-4D97-AF65-F5344CB8AC3E}">
        <p14:creationId xmlns:p14="http://schemas.microsoft.com/office/powerpoint/2010/main" val="512348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9" grpId="0"/>
      <p:bldP spid="12" grpId="0"/>
      <p:bldP spid="13" grpId="0"/>
      <p:bldP spid="14" grpId="0" animBg="1"/>
    </p:bldLst>
  </p:timing>
</p:sld>
</file>

<file path=ppt/theme/theme1.xml><?xml version="1.0" encoding="utf-8"?>
<a:theme xmlns:a="http://schemas.openxmlformats.org/drawingml/2006/main" name="Theme1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10156</TotalTime>
  <Words>776</Words>
  <Application>Microsoft Office PowerPoint</Application>
  <PresentationFormat>On-screen Show (4:3)</PresentationFormat>
  <Paragraphs>217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Theme1</vt:lpstr>
      <vt:lpstr>PowerPoint Presentation</vt:lpstr>
      <vt:lpstr>Types of Rock</vt:lpstr>
      <vt:lpstr>Igneous Rock</vt:lpstr>
      <vt:lpstr>Igneous Rock</vt:lpstr>
      <vt:lpstr>Sedimentary Rock</vt:lpstr>
      <vt:lpstr>Sedimentary Rock</vt:lpstr>
      <vt:lpstr>Sedimentary Rock</vt:lpstr>
      <vt:lpstr>Metamorphic Rock</vt:lpstr>
      <vt:lpstr>Metamorphic Rock</vt:lpstr>
      <vt:lpstr>Rock Types in Ireland</vt:lpstr>
      <vt:lpstr>Weathering of Rocks</vt:lpstr>
      <vt:lpstr>Physical Weathering</vt:lpstr>
      <vt:lpstr>Physical Weathering</vt:lpstr>
      <vt:lpstr>Physical Weathering</vt:lpstr>
      <vt:lpstr>Physical Weathering</vt:lpstr>
      <vt:lpstr>Chemical Weathering</vt:lpstr>
      <vt:lpstr>Chemical Weathering</vt:lpstr>
      <vt:lpstr>Chemical Weathering</vt:lpstr>
      <vt:lpstr>Chemical Weathering</vt:lpstr>
      <vt:lpstr>What is soil?</vt:lpstr>
      <vt:lpstr>Soil Structure</vt:lpstr>
      <vt:lpstr>Mineral Matter</vt:lpstr>
      <vt:lpstr>Soil Particles</vt:lpstr>
      <vt:lpstr>Organic Matter</vt:lpstr>
      <vt:lpstr>Soil Texture</vt:lpstr>
      <vt:lpstr>Soil Particles</vt:lpstr>
      <vt:lpstr>Soil Triangle</vt:lpstr>
      <vt:lpstr>Soil Triangle</vt:lpstr>
      <vt:lpstr>Soil Triangle</vt:lpstr>
      <vt:lpstr>Water in Soil</vt:lpstr>
      <vt:lpstr>Water in Soil</vt:lpstr>
      <vt:lpstr>Soil Adsorption</vt:lpstr>
      <vt:lpstr>Soil Adsorption</vt:lpstr>
      <vt:lpstr>Soil Capillarity</vt:lpstr>
      <vt:lpstr>Soil Capillarity</vt:lpstr>
      <vt:lpstr>Soil Capillarity</vt:lpstr>
    </vt:vector>
  </TitlesOfParts>
  <Company>Teagasc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Shauna Holden</dc:creator>
  <cp:lastModifiedBy>Shauna Holden</cp:lastModifiedBy>
  <cp:revision>96</cp:revision>
  <dcterms:created xsi:type="dcterms:W3CDTF">2019-04-09T10:22:09Z</dcterms:created>
  <dcterms:modified xsi:type="dcterms:W3CDTF">2020-01-27T15:19:21Z</dcterms:modified>
</cp:coreProperties>
</file>